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5" r:id="rId6"/>
    <p:sldId id="260" r:id="rId7"/>
    <p:sldId id="261" r:id="rId8"/>
    <p:sldId id="262" r:id="rId9"/>
    <p:sldId id="263" r:id="rId10"/>
    <p:sldId id="264" r:id="rId11"/>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Roboto" panose="02000000000000000000" pitchFamily="2" charset="0"/>
      <p:regular r:id="rId16"/>
    </p:embeddedFont>
    <p:embeddedFont>
      <p:font typeface="Roboto Bold" panose="02000000000000000000" pitchFamily="2" charset="0"/>
      <p:regular r:id="rId17"/>
      <p:bold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4E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94648" autoAdjust="0"/>
  </p:normalViewPr>
  <p:slideViewPr>
    <p:cSldViewPr>
      <p:cViewPr varScale="1">
        <p:scale>
          <a:sx n="81" d="100"/>
          <a:sy n="81" d="100"/>
        </p:scale>
        <p:origin x="200"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image1.jpeg>
</file>

<file path=ppt/media/image2.jpeg>
</file>

<file path=ppt/media/image3.jpeg>
</file>

<file path=ppt/media/image4.png>
</file>

<file path=ppt/media/image5.svg>
</file>

<file path=ppt/media/image6.sv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9315" r="9809" b="836"/>
          <a:stretch>
            <a:fillRect/>
          </a:stretch>
        </p:blipFill>
        <p:spPr>
          <a:xfrm>
            <a:off x="11395202" y="0"/>
            <a:ext cx="6892798" cy="10287000"/>
          </a:xfrm>
          <a:prstGeom prst="rect">
            <a:avLst/>
          </a:prstGeom>
        </p:spPr>
      </p:pic>
      <p:sp>
        <p:nvSpPr>
          <p:cNvPr id="3" name="AutoShape 3"/>
          <p:cNvSpPr/>
          <p:nvPr/>
        </p:nvSpPr>
        <p:spPr>
          <a:xfrm>
            <a:off x="9412" y="8870247"/>
            <a:ext cx="18278588" cy="1416753"/>
          </a:xfrm>
          <a:prstGeom prst="rect">
            <a:avLst/>
          </a:prstGeom>
          <a:solidFill>
            <a:srgbClr val="1754F1"/>
          </a:solidFill>
        </p:spPr>
      </p:sp>
      <p:grpSp>
        <p:nvGrpSpPr>
          <p:cNvPr id="4" name="Group 4"/>
          <p:cNvGrpSpPr/>
          <p:nvPr/>
        </p:nvGrpSpPr>
        <p:grpSpPr>
          <a:xfrm>
            <a:off x="1028700" y="817322"/>
            <a:ext cx="9630990" cy="7197784"/>
            <a:chOff x="0" y="0"/>
            <a:chExt cx="12841320" cy="9597045"/>
          </a:xfrm>
        </p:grpSpPr>
        <p:sp>
          <p:nvSpPr>
            <p:cNvPr id="5" name="TextBox 5"/>
            <p:cNvSpPr txBox="1"/>
            <p:nvPr/>
          </p:nvSpPr>
          <p:spPr>
            <a:xfrm>
              <a:off x="0" y="1864719"/>
              <a:ext cx="12841320" cy="6334125"/>
            </a:xfrm>
            <a:prstGeom prst="rect">
              <a:avLst/>
            </a:prstGeom>
          </p:spPr>
          <p:txBody>
            <a:bodyPr lIns="0" tIns="0" rIns="0" bIns="0" rtlCol="0" anchor="t">
              <a:spAutoFit/>
            </a:bodyPr>
            <a:lstStyle/>
            <a:p>
              <a:pPr>
                <a:lnSpc>
                  <a:spcPts val="12480"/>
                </a:lnSpc>
              </a:pPr>
              <a:r>
                <a:rPr lang="en-US" sz="10400" spc="-208">
                  <a:solidFill>
                    <a:srgbClr val="14110F"/>
                  </a:solidFill>
                  <a:latin typeface="Roboto Bold"/>
                </a:rPr>
                <a:t>E-book Management System</a:t>
              </a:r>
            </a:p>
          </p:txBody>
        </p:sp>
        <p:sp>
          <p:nvSpPr>
            <p:cNvPr id="6" name="TextBox 6"/>
            <p:cNvSpPr txBox="1"/>
            <p:nvPr/>
          </p:nvSpPr>
          <p:spPr>
            <a:xfrm>
              <a:off x="0" y="-19050"/>
              <a:ext cx="8866808" cy="1314450"/>
            </a:xfrm>
            <a:prstGeom prst="rect">
              <a:avLst/>
            </a:prstGeom>
          </p:spPr>
          <p:txBody>
            <a:bodyPr lIns="0" tIns="0" rIns="0" bIns="0" rtlCol="0" anchor="t">
              <a:spAutoFit/>
            </a:bodyPr>
            <a:lstStyle/>
            <a:p>
              <a:pPr>
                <a:lnSpc>
                  <a:spcPts val="3840"/>
                </a:lnSpc>
              </a:pPr>
              <a:r>
                <a:rPr lang="en-US" sz="3200">
                  <a:solidFill>
                    <a:srgbClr val="1754F1"/>
                  </a:solidFill>
                  <a:latin typeface="Roboto Bold"/>
                </a:rPr>
                <a:t>Object Oriented Analysis and Design With Software Engineering Project</a:t>
              </a:r>
            </a:p>
          </p:txBody>
        </p:sp>
        <p:sp>
          <p:nvSpPr>
            <p:cNvPr id="7" name="TextBox 7"/>
            <p:cNvSpPr txBox="1"/>
            <p:nvPr/>
          </p:nvSpPr>
          <p:spPr>
            <a:xfrm>
              <a:off x="0" y="8879918"/>
              <a:ext cx="12418675" cy="717127"/>
            </a:xfrm>
            <a:prstGeom prst="rect">
              <a:avLst/>
            </a:prstGeom>
          </p:spPr>
          <p:txBody>
            <a:bodyPr lIns="0" tIns="0" rIns="0" bIns="0" rtlCol="0" anchor="t">
              <a:spAutoFit/>
            </a:bodyPr>
            <a:lstStyle/>
            <a:p>
              <a:pPr>
                <a:lnSpc>
                  <a:spcPts val="4479"/>
                </a:lnSpc>
              </a:pPr>
              <a:r>
                <a:rPr lang="en-US" sz="3199">
                  <a:solidFill>
                    <a:srgbClr val="14110F"/>
                  </a:solidFill>
                  <a:latin typeface="Roboto"/>
                </a:rPr>
                <a:t>A Project by Team - 8</a:t>
              </a:r>
            </a:p>
          </p:txBody>
        </p:sp>
      </p:grpSp>
      <p:grpSp>
        <p:nvGrpSpPr>
          <p:cNvPr id="8" name="Group 8"/>
          <p:cNvGrpSpPr/>
          <p:nvPr/>
        </p:nvGrpSpPr>
        <p:grpSpPr>
          <a:xfrm>
            <a:off x="1028700" y="8455649"/>
            <a:ext cx="1338355" cy="802651"/>
            <a:chOff x="0" y="0"/>
            <a:chExt cx="1784474" cy="1070201"/>
          </a:xfrm>
        </p:grpSpPr>
        <p:grpSp>
          <p:nvGrpSpPr>
            <p:cNvPr id="9" name="Group 9"/>
            <p:cNvGrpSpPr/>
            <p:nvPr/>
          </p:nvGrpSpPr>
          <p:grpSpPr>
            <a:xfrm>
              <a:off x="0" y="0"/>
              <a:ext cx="1784474" cy="1070201"/>
              <a:chOff x="0" y="0"/>
              <a:chExt cx="865399" cy="518160"/>
            </a:xfrm>
          </p:grpSpPr>
          <p:sp>
            <p:nvSpPr>
              <p:cNvPr id="10" name="Freeform 10"/>
              <p:cNvSpPr/>
              <p:nvPr/>
            </p:nvSpPr>
            <p:spPr>
              <a:xfrm>
                <a:off x="6350" y="6360"/>
                <a:ext cx="852699" cy="506284"/>
              </a:xfrm>
              <a:custGeom>
                <a:avLst/>
                <a:gdLst/>
                <a:ahLst/>
                <a:cxnLst/>
                <a:rect l="l" t="t" r="r" b="b"/>
                <a:pathLst>
                  <a:path w="852699" h="506284">
                    <a:moveTo>
                      <a:pt x="252730" y="0"/>
                    </a:moveTo>
                    <a:lnTo>
                      <a:pt x="599969" y="0"/>
                    </a:lnTo>
                    <a:cubicBezTo>
                      <a:pt x="739669" y="0"/>
                      <a:pt x="852699" y="113215"/>
                      <a:pt x="852699" y="253143"/>
                    </a:cubicBezTo>
                    <a:cubicBezTo>
                      <a:pt x="852699" y="393070"/>
                      <a:pt x="739669" y="506285"/>
                      <a:pt x="599969" y="506285"/>
                    </a:cubicBezTo>
                    <a:lnTo>
                      <a:pt x="252730" y="506285"/>
                    </a:lnTo>
                    <a:cubicBezTo>
                      <a:pt x="113030" y="506285"/>
                      <a:pt x="0" y="393070"/>
                      <a:pt x="0" y="253143"/>
                    </a:cubicBezTo>
                    <a:cubicBezTo>
                      <a:pt x="0" y="113215"/>
                      <a:pt x="113030" y="0"/>
                      <a:pt x="252730" y="0"/>
                    </a:cubicBezTo>
                    <a:close/>
                  </a:path>
                </a:pathLst>
              </a:custGeom>
              <a:solidFill>
                <a:srgbClr val="14110F"/>
              </a:solidFill>
            </p:spPr>
          </p:sp>
        </p:grpSp>
        <p:grpSp>
          <p:nvGrpSpPr>
            <p:cNvPr id="11" name="Group 11"/>
            <p:cNvGrpSpPr/>
            <p:nvPr/>
          </p:nvGrpSpPr>
          <p:grpSpPr>
            <a:xfrm>
              <a:off x="393198" y="401024"/>
              <a:ext cx="998079" cy="315171"/>
              <a:chOff x="0" y="0"/>
              <a:chExt cx="1359375" cy="429260"/>
            </a:xfrm>
          </p:grpSpPr>
          <p:sp>
            <p:nvSpPr>
              <p:cNvPr id="12" name="Freeform 12"/>
              <p:cNvSpPr/>
              <p:nvPr/>
            </p:nvSpPr>
            <p:spPr>
              <a:xfrm>
                <a:off x="0" y="-5080"/>
                <a:ext cx="1359375" cy="434340"/>
              </a:xfrm>
              <a:custGeom>
                <a:avLst/>
                <a:gdLst/>
                <a:ahLst/>
                <a:cxnLst/>
                <a:rect l="l" t="t" r="r" b="b"/>
                <a:pathLst>
                  <a:path w="1359375" h="434340">
                    <a:moveTo>
                      <a:pt x="1341595" y="187960"/>
                    </a:moveTo>
                    <a:lnTo>
                      <a:pt x="1079975" y="11430"/>
                    </a:lnTo>
                    <a:cubicBezTo>
                      <a:pt x="1062195" y="0"/>
                      <a:pt x="1039335" y="3810"/>
                      <a:pt x="1026635" y="21590"/>
                    </a:cubicBezTo>
                    <a:cubicBezTo>
                      <a:pt x="1015205" y="39370"/>
                      <a:pt x="1019015" y="62230"/>
                      <a:pt x="1036795" y="74930"/>
                    </a:cubicBezTo>
                    <a:lnTo>
                      <a:pt x="1195545" y="181610"/>
                    </a:lnTo>
                    <a:lnTo>
                      <a:pt x="0" y="181610"/>
                    </a:lnTo>
                    <a:lnTo>
                      <a:pt x="0" y="257810"/>
                    </a:lnTo>
                    <a:lnTo>
                      <a:pt x="1195545" y="257810"/>
                    </a:lnTo>
                    <a:lnTo>
                      <a:pt x="1036795" y="364490"/>
                    </a:lnTo>
                    <a:cubicBezTo>
                      <a:pt x="1019015" y="375920"/>
                      <a:pt x="1015205" y="400050"/>
                      <a:pt x="1026635" y="417830"/>
                    </a:cubicBezTo>
                    <a:cubicBezTo>
                      <a:pt x="1034255" y="429260"/>
                      <a:pt x="1045685" y="434340"/>
                      <a:pt x="1058385" y="434340"/>
                    </a:cubicBezTo>
                    <a:cubicBezTo>
                      <a:pt x="1066005" y="434340"/>
                      <a:pt x="1073625" y="431800"/>
                      <a:pt x="1079975" y="427990"/>
                    </a:cubicBezTo>
                    <a:lnTo>
                      <a:pt x="1342865" y="251460"/>
                    </a:lnTo>
                    <a:cubicBezTo>
                      <a:pt x="1353025" y="243840"/>
                      <a:pt x="1359375" y="232410"/>
                      <a:pt x="1359375" y="219710"/>
                    </a:cubicBezTo>
                    <a:cubicBezTo>
                      <a:pt x="1359375" y="207010"/>
                      <a:pt x="1353025" y="195580"/>
                      <a:pt x="1341595" y="187960"/>
                    </a:cubicBezTo>
                    <a:close/>
                  </a:path>
                </a:pathLst>
              </a:custGeom>
              <a:solidFill>
                <a:srgbClr val="FFFFFF"/>
              </a:solidFill>
            </p:spPr>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rcRect t="7812" b="7812"/>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2670756" y="3906202"/>
            <a:ext cx="12946487" cy="2331720"/>
          </a:xfrm>
          <a:prstGeom prst="rect">
            <a:avLst/>
          </a:prstGeom>
        </p:spPr>
        <p:txBody>
          <a:bodyPr lIns="0" tIns="0" rIns="0" bIns="0" rtlCol="0" anchor="t">
            <a:spAutoFit/>
          </a:bodyPr>
          <a:lstStyle/>
          <a:p>
            <a:pPr algn="ctr">
              <a:lnSpc>
                <a:spcPts val="18720"/>
              </a:lnSpc>
            </a:pPr>
            <a:r>
              <a:rPr lang="en-US" sz="14400">
                <a:solidFill>
                  <a:srgbClr val="FFFFFF"/>
                </a:solidFill>
                <a:latin typeface="Roboto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9412" y="8870247"/>
            <a:ext cx="18278588" cy="1416753"/>
          </a:xfrm>
          <a:prstGeom prst="rect">
            <a:avLst/>
          </a:prstGeom>
          <a:solidFill>
            <a:srgbClr val="1754F1"/>
          </a:solidFill>
        </p:spPr>
      </p:sp>
      <p:grpSp>
        <p:nvGrpSpPr>
          <p:cNvPr id="3" name="Group 3"/>
          <p:cNvGrpSpPr>
            <a:grpSpLocks noChangeAspect="1"/>
          </p:cNvGrpSpPr>
          <p:nvPr/>
        </p:nvGrpSpPr>
        <p:grpSpPr>
          <a:xfrm>
            <a:off x="-1838737" y="1342858"/>
            <a:ext cx="9389970" cy="9389970"/>
            <a:chOff x="0" y="0"/>
            <a:chExt cx="6350000" cy="6350000"/>
          </a:xfrm>
        </p:grpSpPr>
        <p:sp>
          <p:nvSpPr>
            <p:cNvPr id="4" name="Freeform 4"/>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2"/>
              <a:stretch>
                <a:fillRect l="-15939" r="-33903" b="-20"/>
              </a:stretch>
            </a:blipFill>
          </p:spPr>
        </p:sp>
      </p:grpSp>
      <p:sp>
        <p:nvSpPr>
          <p:cNvPr id="5" name="TextBox 5"/>
          <p:cNvSpPr txBox="1"/>
          <p:nvPr/>
        </p:nvSpPr>
        <p:spPr>
          <a:xfrm>
            <a:off x="8408818" y="1834778"/>
            <a:ext cx="8181304" cy="1165860"/>
          </a:xfrm>
          <a:prstGeom prst="rect">
            <a:avLst/>
          </a:prstGeom>
        </p:spPr>
        <p:txBody>
          <a:bodyPr lIns="0" tIns="0" rIns="0" bIns="0" rtlCol="0" anchor="t">
            <a:spAutoFit/>
          </a:bodyPr>
          <a:lstStyle/>
          <a:p>
            <a:pPr marL="0" lvl="0" indent="0">
              <a:lnSpc>
                <a:spcPts val="9360"/>
              </a:lnSpc>
              <a:spcBef>
                <a:spcPct val="0"/>
              </a:spcBef>
            </a:pPr>
            <a:r>
              <a:rPr lang="en-US" sz="7200" u="none" spc="-72">
                <a:solidFill>
                  <a:srgbClr val="14110F"/>
                </a:solidFill>
                <a:latin typeface="Roboto"/>
              </a:rPr>
              <a:t>Table of Contents</a:t>
            </a:r>
          </a:p>
        </p:txBody>
      </p:sp>
      <p:sp>
        <p:nvSpPr>
          <p:cNvPr id="6" name="TextBox 6"/>
          <p:cNvSpPr txBox="1"/>
          <p:nvPr/>
        </p:nvSpPr>
        <p:spPr>
          <a:xfrm>
            <a:off x="10654610" y="3352664"/>
            <a:ext cx="5605530" cy="521970"/>
          </a:xfrm>
          <a:prstGeom prst="rect">
            <a:avLst/>
          </a:prstGeom>
        </p:spPr>
        <p:txBody>
          <a:bodyPr lIns="0" tIns="0" rIns="0" bIns="0" rtlCol="0" anchor="t">
            <a:spAutoFit/>
          </a:bodyPr>
          <a:lstStyle/>
          <a:p>
            <a:pPr>
              <a:lnSpc>
                <a:spcPts val="4200"/>
              </a:lnSpc>
            </a:pPr>
            <a:r>
              <a:rPr lang="en-US" sz="2800">
                <a:solidFill>
                  <a:srgbClr val="14110F"/>
                </a:solidFill>
                <a:latin typeface="Roboto"/>
              </a:rPr>
              <a:t>Problem Statment</a:t>
            </a:r>
          </a:p>
        </p:txBody>
      </p:sp>
      <p:sp>
        <p:nvSpPr>
          <p:cNvPr id="7" name="TextBox 7"/>
          <p:cNvSpPr txBox="1"/>
          <p:nvPr/>
        </p:nvSpPr>
        <p:spPr>
          <a:xfrm>
            <a:off x="10654610" y="4414266"/>
            <a:ext cx="5605530" cy="512445"/>
          </a:xfrm>
          <a:prstGeom prst="rect">
            <a:avLst/>
          </a:prstGeom>
        </p:spPr>
        <p:txBody>
          <a:bodyPr lIns="0" tIns="0" rIns="0" bIns="0" rtlCol="0" anchor="t">
            <a:spAutoFit/>
          </a:bodyPr>
          <a:lstStyle/>
          <a:p>
            <a:pPr>
              <a:lnSpc>
                <a:spcPts val="4199"/>
              </a:lnSpc>
            </a:pPr>
            <a:r>
              <a:rPr lang="en-US" sz="2799" dirty="0">
                <a:solidFill>
                  <a:srgbClr val="14110F"/>
                </a:solidFill>
                <a:latin typeface="Roboto"/>
              </a:rPr>
              <a:t>Product Features</a:t>
            </a:r>
          </a:p>
        </p:txBody>
      </p:sp>
      <p:sp>
        <p:nvSpPr>
          <p:cNvPr id="8" name="TextBox 8"/>
          <p:cNvSpPr txBox="1"/>
          <p:nvPr/>
        </p:nvSpPr>
        <p:spPr>
          <a:xfrm>
            <a:off x="10654610" y="5466343"/>
            <a:ext cx="5605530" cy="493725"/>
          </a:xfrm>
          <a:prstGeom prst="rect">
            <a:avLst/>
          </a:prstGeom>
        </p:spPr>
        <p:txBody>
          <a:bodyPr lIns="0" tIns="0" rIns="0" bIns="0" rtlCol="0" anchor="t">
            <a:spAutoFit/>
          </a:bodyPr>
          <a:lstStyle/>
          <a:p>
            <a:pPr>
              <a:lnSpc>
                <a:spcPts val="4199"/>
              </a:lnSpc>
            </a:pPr>
            <a:r>
              <a:rPr lang="en-US" sz="2799" dirty="0">
                <a:solidFill>
                  <a:srgbClr val="14110F"/>
                </a:solidFill>
                <a:latin typeface="Roboto"/>
              </a:rPr>
              <a:t>Product Requirements</a:t>
            </a:r>
          </a:p>
        </p:txBody>
      </p:sp>
      <p:sp>
        <p:nvSpPr>
          <p:cNvPr id="9" name="TextBox 9"/>
          <p:cNvSpPr txBox="1"/>
          <p:nvPr/>
        </p:nvSpPr>
        <p:spPr>
          <a:xfrm>
            <a:off x="10654610" y="6518421"/>
            <a:ext cx="5605530" cy="493725"/>
          </a:xfrm>
          <a:prstGeom prst="rect">
            <a:avLst/>
          </a:prstGeom>
        </p:spPr>
        <p:txBody>
          <a:bodyPr lIns="0" tIns="0" rIns="0" bIns="0" rtlCol="0" anchor="t">
            <a:spAutoFit/>
          </a:bodyPr>
          <a:lstStyle/>
          <a:p>
            <a:pPr>
              <a:lnSpc>
                <a:spcPts val="4199"/>
              </a:lnSpc>
            </a:pPr>
            <a:r>
              <a:rPr lang="en-US" sz="2799" dirty="0">
                <a:solidFill>
                  <a:srgbClr val="14110F"/>
                </a:solidFill>
                <a:latin typeface="Roboto"/>
              </a:rPr>
              <a:t>Product Demo</a:t>
            </a:r>
          </a:p>
        </p:txBody>
      </p:sp>
      <p:sp>
        <p:nvSpPr>
          <p:cNvPr id="10" name="TextBox 10"/>
          <p:cNvSpPr txBox="1"/>
          <p:nvPr/>
        </p:nvSpPr>
        <p:spPr>
          <a:xfrm>
            <a:off x="8408818" y="3352664"/>
            <a:ext cx="1424931" cy="521970"/>
          </a:xfrm>
          <a:prstGeom prst="rect">
            <a:avLst/>
          </a:prstGeom>
        </p:spPr>
        <p:txBody>
          <a:bodyPr lIns="0" tIns="0" rIns="0" bIns="0" rtlCol="0" anchor="t">
            <a:spAutoFit/>
          </a:bodyPr>
          <a:lstStyle/>
          <a:p>
            <a:pPr marL="0" lvl="0" indent="0">
              <a:lnSpc>
                <a:spcPts val="4200"/>
              </a:lnSpc>
            </a:pPr>
            <a:r>
              <a:rPr lang="en-US" sz="2800" spc="-84">
                <a:solidFill>
                  <a:srgbClr val="1754F1"/>
                </a:solidFill>
                <a:latin typeface="Roboto Bold"/>
              </a:rPr>
              <a:t>Part 1</a:t>
            </a:r>
          </a:p>
        </p:txBody>
      </p:sp>
      <p:sp>
        <p:nvSpPr>
          <p:cNvPr id="11" name="TextBox 11"/>
          <p:cNvSpPr txBox="1"/>
          <p:nvPr/>
        </p:nvSpPr>
        <p:spPr>
          <a:xfrm>
            <a:off x="8408818" y="4404741"/>
            <a:ext cx="1424931" cy="521970"/>
          </a:xfrm>
          <a:prstGeom prst="rect">
            <a:avLst/>
          </a:prstGeom>
        </p:spPr>
        <p:txBody>
          <a:bodyPr lIns="0" tIns="0" rIns="0" bIns="0" rtlCol="0" anchor="t">
            <a:spAutoFit/>
          </a:bodyPr>
          <a:lstStyle/>
          <a:p>
            <a:pPr marL="0" lvl="0" indent="0">
              <a:lnSpc>
                <a:spcPts val="4200"/>
              </a:lnSpc>
            </a:pPr>
            <a:r>
              <a:rPr lang="en-US" sz="2800" spc="-84">
                <a:solidFill>
                  <a:srgbClr val="1754F1"/>
                </a:solidFill>
                <a:latin typeface="Roboto Bold"/>
              </a:rPr>
              <a:t>Part 2</a:t>
            </a:r>
          </a:p>
        </p:txBody>
      </p:sp>
      <p:sp>
        <p:nvSpPr>
          <p:cNvPr id="12" name="TextBox 12"/>
          <p:cNvSpPr txBox="1"/>
          <p:nvPr/>
        </p:nvSpPr>
        <p:spPr>
          <a:xfrm>
            <a:off x="8408818" y="5456819"/>
            <a:ext cx="1424931" cy="521970"/>
          </a:xfrm>
          <a:prstGeom prst="rect">
            <a:avLst/>
          </a:prstGeom>
        </p:spPr>
        <p:txBody>
          <a:bodyPr lIns="0" tIns="0" rIns="0" bIns="0" rtlCol="0" anchor="t">
            <a:spAutoFit/>
          </a:bodyPr>
          <a:lstStyle/>
          <a:p>
            <a:pPr marL="0" lvl="0" indent="0">
              <a:lnSpc>
                <a:spcPts val="4200"/>
              </a:lnSpc>
            </a:pPr>
            <a:r>
              <a:rPr lang="en-US" sz="2800" spc="-84">
                <a:solidFill>
                  <a:srgbClr val="1754F1"/>
                </a:solidFill>
                <a:latin typeface="Roboto Bold"/>
              </a:rPr>
              <a:t>Part 3</a:t>
            </a:r>
          </a:p>
        </p:txBody>
      </p:sp>
      <p:sp>
        <p:nvSpPr>
          <p:cNvPr id="13" name="TextBox 13"/>
          <p:cNvSpPr txBox="1"/>
          <p:nvPr/>
        </p:nvSpPr>
        <p:spPr>
          <a:xfrm>
            <a:off x="8408818" y="6508896"/>
            <a:ext cx="1424931" cy="521970"/>
          </a:xfrm>
          <a:prstGeom prst="rect">
            <a:avLst/>
          </a:prstGeom>
        </p:spPr>
        <p:txBody>
          <a:bodyPr lIns="0" tIns="0" rIns="0" bIns="0" rtlCol="0" anchor="t">
            <a:spAutoFit/>
          </a:bodyPr>
          <a:lstStyle/>
          <a:p>
            <a:pPr marL="0" lvl="0" indent="0">
              <a:lnSpc>
                <a:spcPts val="4200"/>
              </a:lnSpc>
            </a:pPr>
            <a:r>
              <a:rPr lang="en-US" sz="2800" spc="-84">
                <a:solidFill>
                  <a:srgbClr val="1754F1"/>
                </a:solidFill>
                <a:latin typeface="Roboto Bold"/>
              </a:rPr>
              <a:t>Part 4</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rcRect t="7865" b="7865"/>
          <a:stretch>
            <a:fillRect/>
          </a:stretch>
        </a:blipFill>
        <a:effectLst/>
      </p:bgPr>
    </p:bg>
    <p:spTree>
      <p:nvGrpSpPr>
        <p:cNvPr id="1" name=""/>
        <p:cNvGrpSpPr/>
        <p:nvPr/>
      </p:nvGrpSpPr>
      <p:grpSpPr>
        <a:xfrm>
          <a:off x="0" y="0"/>
          <a:ext cx="0" cy="0"/>
          <a:chOff x="0" y="0"/>
          <a:chExt cx="0" cy="0"/>
        </a:xfrm>
      </p:grpSpPr>
      <p:grpSp>
        <p:nvGrpSpPr>
          <p:cNvPr id="2" name="Group 2"/>
          <p:cNvGrpSpPr/>
          <p:nvPr/>
        </p:nvGrpSpPr>
        <p:grpSpPr>
          <a:xfrm>
            <a:off x="2675462" y="2063621"/>
            <a:ext cx="12946487" cy="5664458"/>
            <a:chOff x="0" y="0"/>
            <a:chExt cx="17261983" cy="7552611"/>
          </a:xfrm>
        </p:grpSpPr>
        <p:sp>
          <p:nvSpPr>
            <p:cNvPr id="3" name="TextBox 3"/>
            <p:cNvSpPr txBox="1"/>
            <p:nvPr/>
          </p:nvSpPr>
          <p:spPr>
            <a:xfrm>
              <a:off x="0" y="2985691"/>
              <a:ext cx="17261983" cy="4566920"/>
            </a:xfrm>
            <a:prstGeom prst="rect">
              <a:avLst/>
            </a:prstGeom>
          </p:spPr>
          <p:txBody>
            <a:bodyPr lIns="0" tIns="0" rIns="0" bIns="0" rtlCol="0" anchor="t">
              <a:spAutoFit/>
            </a:bodyPr>
            <a:lstStyle/>
            <a:p>
              <a:pPr marL="0" lvl="0" indent="0">
                <a:lnSpc>
                  <a:spcPts val="3899"/>
                </a:lnSpc>
                <a:spcBef>
                  <a:spcPct val="0"/>
                </a:spcBef>
              </a:pPr>
              <a:r>
                <a:rPr lang="en-US" sz="2599" spc="51">
                  <a:solidFill>
                    <a:srgbClr val="FFFFFF"/>
                  </a:solidFill>
                  <a:latin typeface="Roboto Bold"/>
                </a:rPr>
                <a:t>The purpose of this E-Book Management System is to provide to the target users, the access and subscription to the required books either free or at a prescribed cost for a defined amount of time. The user interface allows finding books based on his/her preferences and subscribing to the same according to the applicable rules. The application also allows the administrator to keep track of the available books and filter them based on various criteria thereby making it more user-friendly.</a:t>
              </a:r>
            </a:p>
          </p:txBody>
        </p:sp>
        <p:sp>
          <p:nvSpPr>
            <p:cNvPr id="4" name="TextBox 4"/>
            <p:cNvSpPr txBox="1"/>
            <p:nvPr/>
          </p:nvSpPr>
          <p:spPr>
            <a:xfrm>
              <a:off x="0" y="-85725"/>
              <a:ext cx="17261983" cy="1702858"/>
            </a:xfrm>
            <a:prstGeom prst="rect">
              <a:avLst/>
            </a:prstGeom>
          </p:spPr>
          <p:txBody>
            <a:bodyPr lIns="0" tIns="0" rIns="0" bIns="0" rtlCol="0" anchor="t">
              <a:spAutoFit/>
            </a:bodyPr>
            <a:lstStyle/>
            <a:p>
              <a:pPr>
                <a:lnSpc>
                  <a:spcPts val="10400"/>
                </a:lnSpc>
              </a:pPr>
              <a:r>
                <a:rPr lang="en-US" sz="8000">
                  <a:solidFill>
                    <a:srgbClr val="FFFFFF"/>
                  </a:solidFill>
                  <a:latin typeface="Roboto Bold"/>
                </a:rPr>
                <a:t>Problem Statement</a:t>
              </a:r>
            </a:p>
          </p:txBody>
        </p:sp>
      </p:grpSp>
      <p:sp>
        <p:nvSpPr>
          <p:cNvPr id="5" name="AutoShape 5"/>
          <p:cNvSpPr/>
          <p:nvPr/>
        </p:nvSpPr>
        <p:spPr>
          <a:xfrm>
            <a:off x="9412" y="8870247"/>
            <a:ext cx="18278588" cy="1416753"/>
          </a:xfrm>
          <a:prstGeom prst="rect">
            <a:avLst/>
          </a:prstGeom>
          <a:solidFill>
            <a:srgbClr val="14110F"/>
          </a:solid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1951993" y="4271448"/>
            <a:ext cx="6631828" cy="3853379"/>
            <a:chOff x="0" y="0"/>
            <a:chExt cx="2243359" cy="1303489"/>
          </a:xfrm>
        </p:grpSpPr>
        <p:sp>
          <p:nvSpPr>
            <p:cNvPr id="3" name="Freeform 3"/>
            <p:cNvSpPr/>
            <p:nvPr/>
          </p:nvSpPr>
          <p:spPr>
            <a:xfrm>
              <a:off x="0" y="0"/>
              <a:ext cx="2243359" cy="1303489"/>
            </a:xfrm>
            <a:custGeom>
              <a:avLst/>
              <a:gdLst/>
              <a:ahLst/>
              <a:cxnLst/>
              <a:rect l="l" t="t" r="r" b="b"/>
              <a:pathLst>
                <a:path w="2243359" h="1303489">
                  <a:moveTo>
                    <a:pt x="2118899" y="1303489"/>
                  </a:moveTo>
                  <a:lnTo>
                    <a:pt x="124460" y="1303489"/>
                  </a:lnTo>
                  <a:cubicBezTo>
                    <a:pt x="55880" y="1303489"/>
                    <a:pt x="0" y="1247609"/>
                    <a:pt x="0" y="1179029"/>
                  </a:cubicBezTo>
                  <a:lnTo>
                    <a:pt x="0" y="124460"/>
                  </a:lnTo>
                  <a:cubicBezTo>
                    <a:pt x="0" y="55880"/>
                    <a:pt x="55880" y="0"/>
                    <a:pt x="124460" y="0"/>
                  </a:cubicBezTo>
                  <a:lnTo>
                    <a:pt x="2118899" y="0"/>
                  </a:lnTo>
                  <a:cubicBezTo>
                    <a:pt x="2187479" y="0"/>
                    <a:pt x="2243359" y="55880"/>
                    <a:pt x="2243359" y="124460"/>
                  </a:cubicBezTo>
                  <a:lnTo>
                    <a:pt x="2243359" y="1179029"/>
                  </a:lnTo>
                  <a:cubicBezTo>
                    <a:pt x="2243359" y="1247609"/>
                    <a:pt x="2187479" y="1303489"/>
                    <a:pt x="2118899" y="1303489"/>
                  </a:cubicBezTo>
                  <a:close/>
                </a:path>
              </a:pathLst>
            </a:custGeom>
            <a:solidFill>
              <a:srgbClr val="FFFFFF"/>
            </a:solidFill>
          </p:spPr>
        </p:sp>
      </p:grpSp>
      <p:sp>
        <p:nvSpPr>
          <p:cNvPr id="4" name="TextBox 4"/>
          <p:cNvSpPr txBox="1"/>
          <p:nvPr/>
        </p:nvSpPr>
        <p:spPr>
          <a:xfrm>
            <a:off x="2531735" y="5900688"/>
            <a:ext cx="5472345" cy="1431290"/>
          </a:xfrm>
          <a:prstGeom prst="rect">
            <a:avLst/>
          </a:prstGeom>
        </p:spPr>
        <p:txBody>
          <a:bodyPr lIns="0" tIns="0" rIns="0" bIns="0" rtlCol="0" anchor="t">
            <a:spAutoFit/>
          </a:bodyPr>
          <a:lstStyle/>
          <a:p>
            <a:pPr marL="0" lvl="0" indent="0" algn="ctr">
              <a:lnSpc>
                <a:spcPts val="11440"/>
              </a:lnSpc>
              <a:spcBef>
                <a:spcPct val="0"/>
              </a:spcBef>
            </a:pPr>
            <a:r>
              <a:rPr lang="en-US" sz="8800">
                <a:solidFill>
                  <a:srgbClr val="14110F"/>
                </a:solidFill>
                <a:latin typeface="Roboto Bold"/>
              </a:rPr>
              <a:t>Admin</a:t>
            </a:r>
          </a:p>
        </p:txBody>
      </p:sp>
      <p:sp>
        <p:nvSpPr>
          <p:cNvPr id="5" name="TextBox 5"/>
          <p:cNvSpPr txBox="1"/>
          <p:nvPr/>
        </p:nvSpPr>
        <p:spPr>
          <a:xfrm>
            <a:off x="2702623" y="5095875"/>
            <a:ext cx="5130569" cy="926465"/>
          </a:xfrm>
          <a:prstGeom prst="rect">
            <a:avLst/>
          </a:prstGeom>
        </p:spPr>
        <p:txBody>
          <a:bodyPr lIns="0" tIns="0" rIns="0" bIns="0" rtlCol="0" anchor="t">
            <a:spAutoFit/>
          </a:bodyPr>
          <a:lstStyle/>
          <a:p>
            <a:pPr marL="0" lvl="1" indent="0" algn="ctr">
              <a:lnSpc>
                <a:spcPts val="3640"/>
              </a:lnSpc>
              <a:spcBef>
                <a:spcPct val="0"/>
              </a:spcBef>
            </a:pPr>
            <a:r>
              <a:rPr lang="en-US" sz="2800" spc="56" dirty="0">
                <a:solidFill>
                  <a:srgbClr val="14110F"/>
                </a:solidFill>
                <a:latin typeface="Roboto"/>
              </a:rPr>
              <a:t>To perform librarian like functions</a:t>
            </a:r>
          </a:p>
        </p:txBody>
      </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4897015" y="3775389"/>
            <a:ext cx="984283" cy="984283"/>
          </a:xfrm>
          <a:prstGeom prst="rect">
            <a:avLst/>
          </a:prstGeom>
        </p:spPr>
      </p:pic>
      <p:grpSp>
        <p:nvGrpSpPr>
          <p:cNvPr id="7" name="Group 7"/>
          <p:cNvGrpSpPr/>
          <p:nvPr/>
        </p:nvGrpSpPr>
        <p:grpSpPr>
          <a:xfrm>
            <a:off x="9704179" y="4271448"/>
            <a:ext cx="6631828" cy="3853379"/>
            <a:chOff x="0" y="0"/>
            <a:chExt cx="2243359" cy="1303489"/>
          </a:xfrm>
        </p:grpSpPr>
        <p:sp>
          <p:nvSpPr>
            <p:cNvPr id="8" name="Freeform 8"/>
            <p:cNvSpPr/>
            <p:nvPr/>
          </p:nvSpPr>
          <p:spPr>
            <a:xfrm>
              <a:off x="0" y="0"/>
              <a:ext cx="2243359" cy="1303489"/>
            </a:xfrm>
            <a:custGeom>
              <a:avLst/>
              <a:gdLst/>
              <a:ahLst/>
              <a:cxnLst/>
              <a:rect l="l" t="t" r="r" b="b"/>
              <a:pathLst>
                <a:path w="2243359" h="1303489">
                  <a:moveTo>
                    <a:pt x="2118899" y="1303489"/>
                  </a:moveTo>
                  <a:lnTo>
                    <a:pt x="124460" y="1303489"/>
                  </a:lnTo>
                  <a:cubicBezTo>
                    <a:pt x="55880" y="1303489"/>
                    <a:pt x="0" y="1247609"/>
                    <a:pt x="0" y="1179029"/>
                  </a:cubicBezTo>
                  <a:lnTo>
                    <a:pt x="0" y="124460"/>
                  </a:lnTo>
                  <a:cubicBezTo>
                    <a:pt x="0" y="55880"/>
                    <a:pt x="55880" y="0"/>
                    <a:pt x="124460" y="0"/>
                  </a:cubicBezTo>
                  <a:lnTo>
                    <a:pt x="2118899" y="0"/>
                  </a:lnTo>
                  <a:cubicBezTo>
                    <a:pt x="2187479" y="0"/>
                    <a:pt x="2243359" y="55880"/>
                    <a:pt x="2243359" y="124460"/>
                  </a:cubicBezTo>
                  <a:lnTo>
                    <a:pt x="2243359" y="1179029"/>
                  </a:lnTo>
                  <a:cubicBezTo>
                    <a:pt x="2243359" y="1247609"/>
                    <a:pt x="2187479" y="1303489"/>
                    <a:pt x="2118899" y="1303489"/>
                  </a:cubicBezTo>
                  <a:close/>
                </a:path>
              </a:pathLst>
            </a:custGeom>
            <a:solidFill>
              <a:srgbClr val="FFFFFF"/>
            </a:solidFill>
          </p:spPr>
        </p:sp>
      </p:grpSp>
      <p:sp>
        <p:nvSpPr>
          <p:cNvPr id="9" name="TextBox 9"/>
          <p:cNvSpPr txBox="1"/>
          <p:nvPr/>
        </p:nvSpPr>
        <p:spPr>
          <a:xfrm>
            <a:off x="10283920" y="5900688"/>
            <a:ext cx="5472345" cy="1431290"/>
          </a:xfrm>
          <a:prstGeom prst="rect">
            <a:avLst/>
          </a:prstGeom>
        </p:spPr>
        <p:txBody>
          <a:bodyPr lIns="0" tIns="0" rIns="0" bIns="0" rtlCol="0" anchor="t">
            <a:spAutoFit/>
          </a:bodyPr>
          <a:lstStyle/>
          <a:p>
            <a:pPr marL="0" lvl="0" indent="0" algn="ctr">
              <a:lnSpc>
                <a:spcPts val="11440"/>
              </a:lnSpc>
              <a:spcBef>
                <a:spcPct val="0"/>
              </a:spcBef>
            </a:pPr>
            <a:r>
              <a:rPr lang="en-US" sz="8800">
                <a:solidFill>
                  <a:srgbClr val="14110F"/>
                </a:solidFill>
                <a:latin typeface="Roboto Bold"/>
              </a:rPr>
              <a:t>User</a:t>
            </a:r>
          </a:p>
        </p:txBody>
      </p:sp>
      <p:sp>
        <p:nvSpPr>
          <p:cNvPr id="10" name="TextBox 10"/>
          <p:cNvSpPr txBox="1"/>
          <p:nvPr/>
        </p:nvSpPr>
        <p:spPr>
          <a:xfrm>
            <a:off x="10454808" y="5113655"/>
            <a:ext cx="5130569" cy="469265"/>
          </a:xfrm>
          <a:prstGeom prst="rect">
            <a:avLst/>
          </a:prstGeom>
        </p:spPr>
        <p:txBody>
          <a:bodyPr lIns="0" tIns="0" rIns="0" bIns="0" rtlCol="0" anchor="t">
            <a:spAutoFit/>
          </a:bodyPr>
          <a:lstStyle/>
          <a:p>
            <a:pPr marL="0" lvl="1" indent="0" algn="ctr">
              <a:lnSpc>
                <a:spcPts val="3640"/>
              </a:lnSpc>
              <a:spcBef>
                <a:spcPct val="0"/>
              </a:spcBef>
            </a:pPr>
            <a:r>
              <a:rPr lang="en-US" sz="2800" spc="56">
                <a:solidFill>
                  <a:srgbClr val="14110F"/>
                </a:solidFill>
                <a:latin typeface="Roboto"/>
              </a:rPr>
              <a:t>The general customer</a:t>
            </a:r>
          </a:p>
        </p:txBody>
      </p:sp>
      <p:pic>
        <p:nvPicPr>
          <p:cNvPr id="11" name="Picture 11"/>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2649200" y="3775389"/>
            <a:ext cx="984283" cy="984283"/>
          </a:xfrm>
          <a:prstGeom prst="rect">
            <a:avLst/>
          </a:prstGeom>
        </p:spPr>
      </p:pic>
      <p:sp>
        <p:nvSpPr>
          <p:cNvPr id="12" name="TextBox 12"/>
          <p:cNvSpPr txBox="1"/>
          <p:nvPr/>
        </p:nvSpPr>
        <p:spPr>
          <a:xfrm>
            <a:off x="3502671" y="1605155"/>
            <a:ext cx="11282659" cy="1165860"/>
          </a:xfrm>
          <a:prstGeom prst="rect">
            <a:avLst/>
          </a:prstGeom>
        </p:spPr>
        <p:txBody>
          <a:bodyPr lIns="0" tIns="0" rIns="0" bIns="0" rtlCol="0" anchor="t">
            <a:spAutoFit/>
          </a:bodyPr>
          <a:lstStyle/>
          <a:p>
            <a:pPr marL="0" lvl="0" indent="0" algn="ctr">
              <a:lnSpc>
                <a:spcPts val="9360"/>
              </a:lnSpc>
              <a:spcBef>
                <a:spcPct val="0"/>
              </a:spcBef>
            </a:pPr>
            <a:r>
              <a:rPr lang="en-US" sz="7200" spc="-72">
                <a:solidFill>
                  <a:srgbClr val="14110F"/>
                </a:solidFill>
                <a:latin typeface="Roboto"/>
              </a:rPr>
              <a:t>Who Are our Users?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1" name="Freeform 3">
            <a:extLst>
              <a:ext uri="{FF2B5EF4-FFF2-40B4-BE49-F238E27FC236}">
                <a16:creationId xmlns:a16="http://schemas.microsoft.com/office/drawing/2014/main" id="{1C4547A5-36AB-3A41-825B-EEB626EDACE0}"/>
              </a:ext>
            </a:extLst>
          </p:cNvPr>
          <p:cNvSpPr/>
          <p:nvPr/>
        </p:nvSpPr>
        <p:spPr>
          <a:xfrm>
            <a:off x="2743200" y="2781300"/>
            <a:ext cx="5732323" cy="5867399"/>
          </a:xfrm>
          <a:custGeom>
            <a:avLst/>
            <a:gdLst/>
            <a:ahLst/>
            <a:cxnLst/>
            <a:rect l="l" t="t" r="r" b="b"/>
            <a:pathLst>
              <a:path w="1164287" h="805187">
                <a:moveTo>
                  <a:pt x="1039827" y="805187"/>
                </a:moveTo>
                <a:lnTo>
                  <a:pt x="124460" y="805187"/>
                </a:lnTo>
                <a:cubicBezTo>
                  <a:pt x="55880" y="805187"/>
                  <a:pt x="0" y="749307"/>
                  <a:pt x="0" y="680727"/>
                </a:cubicBezTo>
                <a:lnTo>
                  <a:pt x="0" y="124460"/>
                </a:lnTo>
                <a:cubicBezTo>
                  <a:pt x="0" y="55880"/>
                  <a:pt x="55880" y="0"/>
                  <a:pt x="124460" y="0"/>
                </a:cubicBezTo>
                <a:lnTo>
                  <a:pt x="1039827" y="0"/>
                </a:lnTo>
                <a:cubicBezTo>
                  <a:pt x="1108407" y="0"/>
                  <a:pt x="1164287" y="55880"/>
                  <a:pt x="1164287" y="124460"/>
                </a:cubicBezTo>
                <a:lnTo>
                  <a:pt x="1164287" y="680727"/>
                </a:lnTo>
                <a:cubicBezTo>
                  <a:pt x="1164287" y="749307"/>
                  <a:pt x="1108407" y="805187"/>
                  <a:pt x="1039827" y="805187"/>
                </a:cubicBezTo>
                <a:close/>
              </a:path>
            </a:pathLst>
          </a:custGeom>
          <a:solidFill>
            <a:srgbClr val="FFFFFF"/>
          </a:solidFill>
        </p:spPr>
        <p:txBody>
          <a:bodyPr anchor="ctr"/>
          <a:lstStyle/>
          <a:p>
            <a:pPr marL="0" lvl="1" indent="0" algn="ctr">
              <a:lnSpc>
                <a:spcPts val="3640"/>
              </a:lnSpc>
              <a:spcBef>
                <a:spcPct val="0"/>
              </a:spcBef>
            </a:pPr>
            <a:r>
              <a:rPr lang="en-US" sz="2800" spc="56" dirty="0">
                <a:solidFill>
                  <a:srgbClr val="14110F"/>
                </a:solidFill>
                <a:latin typeface="Roboto"/>
              </a:rPr>
              <a:t>Searching for books</a:t>
            </a:r>
          </a:p>
          <a:p>
            <a:pPr marL="0" lvl="1" indent="0" algn="ctr">
              <a:lnSpc>
                <a:spcPts val="3640"/>
              </a:lnSpc>
              <a:spcBef>
                <a:spcPct val="0"/>
              </a:spcBef>
            </a:pPr>
            <a:r>
              <a:rPr lang="en-US" sz="2800" spc="56" dirty="0">
                <a:solidFill>
                  <a:srgbClr val="14110F"/>
                </a:solidFill>
                <a:latin typeface="Roboto"/>
              </a:rPr>
              <a:t>Search Refinement – on availability,</a:t>
            </a:r>
            <a:br>
              <a:rPr lang="en-US" sz="2800" spc="56" dirty="0">
                <a:solidFill>
                  <a:srgbClr val="14110F"/>
                </a:solidFill>
                <a:latin typeface="Roboto"/>
              </a:rPr>
            </a:br>
            <a:r>
              <a:rPr lang="en-US" sz="2800" spc="56" dirty="0">
                <a:solidFill>
                  <a:srgbClr val="14110F"/>
                </a:solidFill>
                <a:latin typeface="Roboto"/>
              </a:rPr>
              <a:t>publication, language, etc.</a:t>
            </a:r>
          </a:p>
          <a:p>
            <a:pPr marL="0" lvl="1" indent="0" algn="ctr">
              <a:lnSpc>
                <a:spcPts val="3640"/>
              </a:lnSpc>
              <a:spcBef>
                <a:spcPct val="0"/>
              </a:spcBef>
            </a:pPr>
            <a:r>
              <a:rPr lang="en-US" sz="2800" spc="56" dirty="0">
                <a:solidFill>
                  <a:srgbClr val="14110F"/>
                </a:solidFill>
                <a:latin typeface="Roboto"/>
              </a:rPr>
              <a:t>Looking into ratings and reviews</a:t>
            </a:r>
            <a:br>
              <a:rPr lang="en-US" sz="2800" spc="56" dirty="0">
                <a:solidFill>
                  <a:srgbClr val="14110F"/>
                </a:solidFill>
                <a:latin typeface="Roboto"/>
              </a:rPr>
            </a:br>
            <a:r>
              <a:rPr lang="en-US" sz="2800" spc="56" dirty="0">
                <a:solidFill>
                  <a:srgbClr val="14110F"/>
                </a:solidFill>
                <a:latin typeface="Roboto"/>
              </a:rPr>
              <a:t>Borrow Book</a:t>
            </a:r>
            <a:br>
              <a:rPr lang="en-US" sz="2800" spc="56" dirty="0">
                <a:solidFill>
                  <a:srgbClr val="14110F"/>
                </a:solidFill>
                <a:latin typeface="Roboto"/>
              </a:rPr>
            </a:br>
            <a:r>
              <a:rPr lang="en-US" sz="2800" spc="56" dirty="0">
                <a:solidFill>
                  <a:srgbClr val="14110F"/>
                </a:solidFill>
                <a:latin typeface="Roboto"/>
              </a:rPr>
              <a:t>List Books</a:t>
            </a:r>
            <a:br>
              <a:rPr lang="en-US" sz="2800" spc="56" dirty="0">
                <a:solidFill>
                  <a:srgbClr val="14110F"/>
                </a:solidFill>
                <a:latin typeface="Roboto"/>
              </a:rPr>
            </a:br>
            <a:r>
              <a:rPr lang="en-US" sz="2800" spc="56" dirty="0">
                <a:solidFill>
                  <a:srgbClr val="14110F"/>
                </a:solidFill>
                <a:latin typeface="Roboto"/>
              </a:rPr>
              <a:t>Display Book Information</a:t>
            </a:r>
            <a:br>
              <a:rPr lang="en-US" sz="2800" spc="56" dirty="0">
                <a:solidFill>
                  <a:srgbClr val="14110F"/>
                </a:solidFill>
                <a:latin typeface="Roboto"/>
              </a:rPr>
            </a:br>
            <a:r>
              <a:rPr lang="en-US" sz="2800" spc="56" dirty="0">
                <a:solidFill>
                  <a:srgbClr val="14110F"/>
                </a:solidFill>
                <a:latin typeface="Roboto"/>
              </a:rPr>
              <a:t>Book Interface</a:t>
            </a:r>
            <a:br>
              <a:rPr lang="en-US" sz="2800" spc="56" dirty="0">
                <a:solidFill>
                  <a:srgbClr val="14110F"/>
                </a:solidFill>
                <a:latin typeface="Roboto"/>
              </a:rPr>
            </a:br>
            <a:r>
              <a:rPr lang="en-US" sz="2800" spc="56" dirty="0">
                <a:solidFill>
                  <a:srgbClr val="14110F"/>
                </a:solidFill>
                <a:latin typeface="Roboto"/>
              </a:rPr>
              <a:t>Bookmarking</a:t>
            </a:r>
          </a:p>
        </p:txBody>
      </p:sp>
      <p:sp>
        <p:nvSpPr>
          <p:cNvPr id="24" name="TextBox 24">
            <a:extLst>
              <a:ext uri="{FF2B5EF4-FFF2-40B4-BE49-F238E27FC236}">
                <a16:creationId xmlns:a16="http://schemas.microsoft.com/office/drawing/2014/main" id="{946450FF-99CC-6D4C-A611-72BBEEC91C2F}"/>
              </a:ext>
            </a:extLst>
          </p:cNvPr>
          <p:cNvSpPr txBox="1"/>
          <p:nvPr/>
        </p:nvSpPr>
        <p:spPr>
          <a:xfrm>
            <a:off x="2271770" y="1570904"/>
            <a:ext cx="6675182" cy="573893"/>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4110F"/>
                </a:solidFill>
                <a:latin typeface="Roboto Bold"/>
              </a:rPr>
              <a:t>Use Cases Implemented</a:t>
            </a:r>
          </a:p>
        </p:txBody>
      </p:sp>
      <p:sp>
        <p:nvSpPr>
          <p:cNvPr id="25" name="Rounded Rectangle 24">
            <a:extLst>
              <a:ext uri="{FF2B5EF4-FFF2-40B4-BE49-F238E27FC236}">
                <a16:creationId xmlns:a16="http://schemas.microsoft.com/office/drawing/2014/main" id="{F3FC4CFA-EEFA-DA44-93BD-E66473EE8F89}"/>
              </a:ext>
            </a:extLst>
          </p:cNvPr>
          <p:cNvSpPr/>
          <p:nvPr/>
        </p:nvSpPr>
        <p:spPr>
          <a:xfrm>
            <a:off x="11506199" y="2857500"/>
            <a:ext cx="5105400" cy="5715000"/>
          </a:xfrm>
          <a:prstGeom prst="roundRect">
            <a:avLst/>
          </a:prstGeom>
          <a:solidFill>
            <a:schemeClr val="bg1"/>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marL="0" lvl="1" indent="0" algn="ctr">
              <a:lnSpc>
                <a:spcPts val="3640"/>
              </a:lnSpc>
              <a:spcBef>
                <a:spcPct val="0"/>
              </a:spcBef>
            </a:pPr>
            <a:r>
              <a:rPr lang="en-US" sz="2800" spc="56" dirty="0">
                <a:solidFill>
                  <a:srgbClr val="14110F"/>
                </a:solidFill>
                <a:latin typeface="Roboto"/>
              </a:rPr>
              <a:t>Recommendation</a:t>
            </a:r>
          </a:p>
          <a:p>
            <a:pPr marL="0" lvl="1" indent="0" algn="ctr">
              <a:lnSpc>
                <a:spcPts val="3640"/>
              </a:lnSpc>
              <a:spcBef>
                <a:spcPct val="0"/>
              </a:spcBef>
            </a:pPr>
            <a:r>
              <a:rPr lang="en-US" sz="2800" spc="56" dirty="0">
                <a:solidFill>
                  <a:srgbClr val="14110F"/>
                </a:solidFill>
                <a:latin typeface="Roboto"/>
              </a:rPr>
              <a:t>Font Change</a:t>
            </a:r>
          </a:p>
          <a:p>
            <a:pPr marL="0" lvl="1" indent="0" algn="ctr">
              <a:lnSpc>
                <a:spcPts val="3640"/>
              </a:lnSpc>
              <a:spcBef>
                <a:spcPct val="0"/>
              </a:spcBef>
            </a:pPr>
            <a:r>
              <a:rPr lang="en-US" sz="2800" spc="56" dirty="0">
                <a:solidFill>
                  <a:srgbClr val="14110F"/>
                </a:solidFill>
                <a:latin typeface="Roboto"/>
              </a:rPr>
              <a:t>Book Personalization</a:t>
            </a:r>
            <a:endParaRPr lang="en-US" dirty="0"/>
          </a:p>
        </p:txBody>
      </p:sp>
      <p:sp>
        <p:nvSpPr>
          <p:cNvPr id="26" name="TextBox 25">
            <a:extLst>
              <a:ext uri="{FF2B5EF4-FFF2-40B4-BE49-F238E27FC236}">
                <a16:creationId xmlns:a16="http://schemas.microsoft.com/office/drawing/2014/main" id="{33BC0F3A-627B-214B-9E3E-5106717633D4}"/>
              </a:ext>
            </a:extLst>
          </p:cNvPr>
          <p:cNvSpPr txBox="1"/>
          <p:nvPr/>
        </p:nvSpPr>
        <p:spPr>
          <a:xfrm>
            <a:off x="10934699" y="1549491"/>
            <a:ext cx="6248400" cy="830997"/>
          </a:xfrm>
          <a:prstGeom prst="rect">
            <a:avLst/>
          </a:prstGeom>
          <a:noFill/>
        </p:spPr>
        <p:txBody>
          <a:bodyPr wrap="square" rtlCol="0">
            <a:spAutoFit/>
          </a:bodyPr>
          <a:lstStyle/>
          <a:p>
            <a:pPr algn="ctr"/>
            <a:r>
              <a:rPr lang="en-US" sz="4800" spc="-48" dirty="0">
                <a:solidFill>
                  <a:srgbClr val="14110F"/>
                </a:solidFill>
                <a:latin typeface="Roboto Bold"/>
              </a:rPr>
              <a:t>Not Implemented</a:t>
            </a:r>
            <a:endParaRPr lang="en-US" sz="4800" dirty="0"/>
          </a:p>
        </p:txBody>
      </p:sp>
    </p:spTree>
    <p:extLst>
      <p:ext uri="{BB962C8B-B14F-4D97-AF65-F5344CB8AC3E}">
        <p14:creationId xmlns:p14="http://schemas.microsoft.com/office/powerpoint/2010/main" val="2932023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AutoShape 2"/>
          <p:cNvSpPr/>
          <p:nvPr/>
        </p:nvSpPr>
        <p:spPr>
          <a:xfrm>
            <a:off x="8011750" y="0"/>
            <a:ext cx="10276250" cy="10287000"/>
          </a:xfrm>
          <a:prstGeom prst="rect">
            <a:avLst/>
          </a:prstGeom>
          <a:solidFill>
            <a:srgbClr val="1754F1"/>
          </a:solidFill>
        </p:spPr>
      </p:sp>
      <p:grpSp>
        <p:nvGrpSpPr>
          <p:cNvPr id="3" name="Group 3"/>
          <p:cNvGrpSpPr/>
          <p:nvPr/>
        </p:nvGrpSpPr>
        <p:grpSpPr>
          <a:xfrm>
            <a:off x="6620779" y="1028700"/>
            <a:ext cx="10638521" cy="2351341"/>
            <a:chOff x="0" y="0"/>
            <a:chExt cx="3598710" cy="795392"/>
          </a:xfrm>
        </p:grpSpPr>
        <p:sp>
          <p:nvSpPr>
            <p:cNvPr id="4" name="Freeform 4"/>
            <p:cNvSpPr/>
            <p:nvPr/>
          </p:nvSpPr>
          <p:spPr>
            <a:xfrm>
              <a:off x="0" y="0"/>
              <a:ext cx="3598710" cy="795392"/>
            </a:xfrm>
            <a:custGeom>
              <a:avLst/>
              <a:gdLst/>
              <a:ahLst/>
              <a:cxnLst/>
              <a:rect l="l" t="t" r="r" b="b"/>
              <a:pathLst>
                <a:path w="3598710" h="795392">
                  <a:moveTo>
                    <a:pt x="3474250" y="795392"/>
                  </a:moveTo>
                  <a:lnTo>
                    <a:pt x="124460" y="795392"/>
                  </a:lnTo>
                  <a:cubicBezTo>
                    <a:pt x="55880" y="795392"/>
                    <a:pt x="0" y="739512"/>
                    <a:pt x="0" y="670932"/>
                  </a:cubicBezTo>
                  <a:lnTo>
                    <a:pt x="0" y="124460"/>
                  </a:lnTo>
                  <a:cubicBezTo>
                    <a:pt x="0" y="55880"/>
                    <a:pt x="55880" y="0"/>
                    <a:pt x="124460" y="0"/>
                  </a:cubicBezTo>
                  <a:lnTo>
                    <a:pt x="3474250" y="0"/>
                  </a:lnTo>
                  <a:cubicBezTo>
                    <a:pt x="3542829" y="0"/>
                    <a:pt x="3598710" y="55880"/>
                    <a:pt x="3598710" y="124460"/>
                  </a:cubicBezTo>
                  <a:lnTo>
                    <a:pt x="3598710" y="670932"/>
                  </a:lnTo>
                  <a:cubicBezTo>
                    <a:pt x="3598710" y="739512"/>
                    <a:pt x="3542829" y="795392"/>
                    <a:pt x="3474250" y="795392"/>
                  </a:cubicBezTo>
                  <a:close/>
                </a:path>
              </a:pathLst>
            </a:custGeom>
            <a:solidFill>
              <a:srgbClr val="FFFFFF"/>
            </a:solidFill>
          </p:spPr>
        </p:sp>
      </p:grpSp>
      <p:grpSp>
        <p:nvGrpSpPr>
          <p:cNvPr id="5" name="Group 5"/>
          <p:cNvGrpSpPr/>
          <p:nvPr/>
        </p:nvGrpSpPr>
        <p:grpSpPr>
          <a:xfrm>
            <a:off x="6620779" y="3967829"/>
            <a:ext cx="10638521" cy="2351341"/>
            <a:chOff x="0" y="0"/>
            <a:chExt cx="3598710" cy="795392"/>
          </a:xfrm>
        </p:grpSpPr>
        <p:sp>
          <p:nvSpPr>
            <p:cNvPr id="6" name="Freeform 6"/>
            <p:cNvSpPr/>
            <p:nvPr/>
          </p:nvSpPr>
          <p:spPr>
            <a:xfrm>
              <a:off x="0" y="0"/>
              <a:ext cx="3598710" cy="795392"/>
            </a:xfrm>
            <a:custGeom>
              <a:avLst/>
              <a:gdLst/>
              <a:ahLst/>
              <a:cxnLst/>
              <a:rect l="l" t="t" r="r" b="b"/>
              <a:pathLst>
                <a:path w="3598710" h="795392">
                  <a:moveTo>
                    <a:pt x="3474250" y="795392"/>
                  </a:moveTo>
                  <a:lnTo>
                    <a:pt x="124460" y="795392"/>
                  </a:lnTo>
                  <a:cubicBezTo>
                    <a:pt x="55880" y="795392"/>
                    <a:pt x="0" y="739512"/>
                    <a:pt x="0" y="670932"/>
                  </a:cubicBezTo>
                  <a:lnTo>
                    <a:pt x="0" y="124460"/>
                  </a:lnTo>
                  <a:cubicBezTo>
                    <a:pt x="0" y="55880"/>
                    <a:pt x="55880" y="0"/>
                    <a:pt x="124460" y="0"/>
                  </a:cubicBezTo>
                  <a:lnTo>
                    <a:pt x="3474250" y="0"/>
                  </a:lnTo>
                  <a:cubicBezTo>
                    <a:pt x="3542829" y="0"/>
                    <a:pt x="3598710" y="55880"/>
                    <a:pt x="3598710" y="124460"/>
                  </a:cubicBezTo>
                  <a:lnTo>
                    <a:pt x="3598710" y="670932"/>
                  </a:lnTo>
                  <a:cubicBezTo>
                    <a:pt x="3598710" y="739512"/>
                    <a:pt x="3542829" y="795392"/>
                    <a:pt x="3474250" y="795392"/>
                  </a:cubicBezTo>
                  <a:close/>
                </a:path>
              </a:pathLst>
            </a:custGeom>
            <a:solidFill>
              <a:srgbClr val="FFFFFF"/>
            </a:solidFill>
          </p:spPr>
        </p:sp>
      </p:grpSp>
      <p:grpSp>
        <p:nvGrpSpPr>
          <p:cNvPr id="7" name="Group 7"/>
          <p:cNvGrpSpPr/>
          <p:nvPr/>
        </p:nvGrpSpPr>
        <p:grpSpPr>
          <a:xfrm>
            <a:off x="6620779" y="6906959"/>
            <a:ext cx="10638521" cy="2351341"/>
            <a:chOff x="0" y="0"/>
            <a:chExt cx="3598710" cy="795392"/>
          </a:xfrm>
        </p:grpSpPr>
        <p:sp>
          <p:nvSpPr>
            <p:cNvPr id="8" name="Freeform 8"/>
            <p:cNvSpPr/>
            <p:nvPr/>
          </p:nvSpPr>
          <p:spPr>
            <a:xfrm>
              <a:off x="0" y="0"/>
              <a:ext cx="3598710" cy="795392"/>
            </a:xfrm>
            <a:custGeom>
              <a:avLst/>
              <a:gdLst/>
              <a:ahLst/>
              <a:cxnLst/>
              <a:rect l="l" t="t" r="r" b="b"/>
              <a:pathLst>
                <a:path w="3598710" h="795392">
                  <a:moveTo>
                    <a:pt x="3474250" y="795392"/>
                  </a:moveTo>
                  <a:lnTo>
                    <a:pt x="124460" y="795392"/>
                  </a:lnTo>
                  <a:cubicBezTo>
                    <a:pt x="55880" y="795392"/>
                    <a:pt x="0" y="739512"/>
                    <a:pt x="0" y="670932"/>
                  </a:cubicBezTo>
                  <a:lnTo>
                    <a:pt x="0" y="124460"/>
                  </a:lnTo>
                  <a:cubicBezTo>
                    <a:pt x="0" y="55880"/>
                    <a:pt x="55880" y="0"/>
                    <a:pt x="124460" y="0"/>
                  </a:cubicBezTo>
                  <a:lnTo>
                    <a:pt x="3474250" y="0"/>
                  </a:lnTo>
                  <a:cubicBezTo>
                    <a:pt x="3542829" y="0"/>
                    <a:pt x="3598710" y="55880"/>
                    <a:pt x="3598710" y="124460"/>
                  </a:cubicBezTo>
                  <a:lnTo>
                    <a:pt x="3598710" y="670932"/>
                  </a:lnTo>
                  <a:cubicBezTo>
                    <a:pt x="3598710" y="739512"/>
                    <a:pt x="3542829" y="795392"/>
                    <a:pt x="3474250" y="795392"/>
                  </a:cubicBezTo>
                  <a:close/>
                </a:path>
              </a:pathLst>
            </a:custGeom>
            <a:solidFill>
              <a:srgbClr val="FFFFFF"/>
            </a:solidFill>
          </p:spPr>
        </p:sp>
      </p:grpSp>
      <p:sp>
        <p:nvSpPr>
          <p:cNvPr id="9" name="TextBox 9"/>
          <p:cNvSpPr txBox="1"/>
          <p:nvPr/>
        </p:nvSpPr>
        <p:spPr>
          <a:xfrm>
            <a:off x="1028700" y="992791"/>
            <a:ext cx="5185432" cy="2090420"/>
          </a:xfrm>
          <a:prstGeom prst="rect">
            <a:avLst/>
          </a:prstGeom>
        </p:spPr>
        <p:txBody>
          <a:bodyPr lIns="0" tIns="0" rIns="0" bIns="0" rtlCol="0" anchor="t">
            <a:spAutoFit/>
          </a:bodyPr>
          <a:lstStyle/>
          <a:p>
            <a:pPr marL="0" lvl="0" indent="0" algn="l">
              <a:lnSpc>
                <a:spcPts val="8320"/>
              </a:lnSpc>
              <a:spcBef>
                <a:spcPct val="0"/>
              </a:spcBef>
            </a:pPr>
            <a:r>
              <a:rPr lang="en-US" sz="6400" spc="-64">
                <a:solidFill>
                  <a:srgbClr val="14110F"/>
                </a:solidFill>
                <a:latin typeface="Roboto"/>
              </a:rPr>
              <a:t>Product Features</a:t>
            </a:r>
          </a:p>
        </p:txBody>
      </p:sp>
      <p:sp>
        <p:nvSpPr>
          <p:cNvPr id="10" name="TextBox 10"/>
          <p:cNvSpPr txBox="1"/>
          <p:nvPr/>
        </p:nvSpPr>
        <p:spPr>
          <a:xfrm>
            <a:off x="7277229" y="1711293"/>
            <a:ext cx="931963" cy="919480"/>
          </a:xfrm>
          <a:prstGeom prst="rect">
            <a:avLst/>
          </a:prstGeom>
        </p:spPr>
        <p:txBody>
          <a:bodyPr lIns="0" tIns="0" rIns="0" bIns="0" rtlCol="0" anchor="t">
            <a:spAutoFit/>
          </a:bodyPr>
          <a:lstStyle/>
          <a:p>
            <a:pPr marL="0" lvl="0" indent="0" algn="l">
              <a:lnSpc>
                <a:spcPts val="7280"/>
              </a:lnSpc>
              <a:spcBef>
                <a:spcPct val="0"/>
              </a:spcBef>
            </a:pPr>
            <a:r>
              <a:rPr lang="en-US" sz="5600" u="none" spc="-56" dirty="0">
                <a:solidFill>
                  <a:srgbClr val="14110F">
                    <a:alpha val="29804"/>
                  </a:srgbClr>
                </a:solidFill>
                <a:latin typeface="Roboto"/>
              </a:rPr>
              <a:t>1</a:t>
            </a:r>
          </a:p>
        </p:txBody>
      </p:sp>
      <p:sp>
        <p:nvSpPr>
          <p:cNvPr id="11" name="TextBox 11"/>
          <p:cNvSpPr txBox="1"/>
          <p:nvPr/>
        </p:nvSpPr>
        <p:spPr>
          <a:xfrm>
            <a:off x="7277229" y="4650423"/>
            <a:ext cx="931963" cy="919480"/>
          </a:xfrm>
          <a:prstGeom prst="rect">
            <a:avLst/>
          </a:prstGeom>
        </p:spPr>
        <p:txBody>
          <a:bodyPr lIns="0" tIns="0" rIns="0" bIns="0" rtlCol="0" anchor="t">
            <a:spAutoFit/>
          </a:bodyPr>
          <a:lstStyle/>
          <a:p>
            <a:pPr marL="0" lvl="0" indent="0" algn="l">
              <a:lnSpc>
                <a:spcPts val="7280"/>
              </a:lnSpc>
              <a:spcBef>
                <a:spcPct val="0"/>
              </a:spcBef>
            </a:pPr>
            <a:r>
              <a:rPr lang="en-US" sz="5600" u="none" spc="-56">
                <a:solidFill>
                  <a:srgbClr val="14110F">
                    <a:alpha val="29804"/>
                  </a:srgbClr>
                </a:solidFill>
                <a:latin typeface="Roboto"/>
              </a:rPr>
              <a:t>2</a:t>
            </a:r>
          </a:p>
        </p:txBody>
      </p:sp>
      <p:sp>
        <p:nvSpPr>
          <p:cNvPr id="12" name="TextBox 12"/>
          <p:cNvSpPr txBox="1"/>
          <p:nvPr/>
        </p:nvSpPr>
        <p:spPr>
          <a:xfrm>
            <a:off x="7277229" y="7589552"/>
            <a:ext cx="931963" cy="919480"/>
          </a:xfrm>
          <a:prstGeom prst="rect">
            <a:avLst/>
          </a:prstGeom>
        </p:spPr>
        <p:txBody>
          <a:bodyPr lIns="0" tIns="0" rIns="0" bIns="0" rtlCol="0" anchor="t">
            <a:spAutoFit/>
          </a:bodyPr>
          <a:lstStyle/>
          <a:p>
            <a:pPr marL="0" lvl="0" indent="0" algn="l">
              <a:lnSpc>
                <a:spcPts val="7280"/>
              </a:lnSpc>
              <a:spcBef>
                <a:spcPct val="0"/>
              </a:spcBef>
            </a:pPr>
            <a:r>
              <a:rPr lang="en-US" sz="5600" u="none" spc="-56">
                <a:solidFill>
                  <a:srgbClr val="14110F">
                    <a:alpha val="29804"/>
                  </a:srgbClr>
                </a:solidFill>
                <a:latin typeface="Roboto"/>
              </a:rPr>
              <a:t>3</a:t>
            </a:r>
          </a:p>
        </p:txBody>
      </p:sp>
      <p:sp>
        <p:nvSpPr>
          <p:cNvPr id="13" name="TextBox 13"/>
          <p:cNvSpPr txBox="1"/>
          <p:nvPr/>
        </p:nvSpPr>
        <p:spPr>
          <a:xfrm>
            <a:off x="8591125" y="1945926"/>
            <a:ext cx="8049322" cy="469265"/>
          </a:xfrm>
          <a:prstGeom prst="rect">
            <a:avLst/>
          </a:prstGeom>
        </p:spPr>
        <p:txBody>
          <a:bodyPr lIns="0" tIns="0" rIns="0" bIns="0" rtlCol="0" anchor="t">
            <a:spAutoFit/>
          </a:bodyPr>
          <a:lstStyle/>
          <a:p>
            <a:pPr marL="0" lvl="0" indent="0" algn="l">
              <a:lnSpc>
                <a:spcPts val="3640"/>
              </a:lnSpc>
            </a:pPr>
            <a:r>
              <a:rPr lang="en-US" sz="2800" spc="56">
                <a:solidFill>
                  <a:srgbClr val="14110F"/>
                </a:solidFill>
                <a:latin typeface="Roboto Bold"/>
              </a:rPr>
              <a:t>Authentication of User/Admin</a:t>
            </a:r>
          </a:p>
        </p:txBody>
      </p:sp>
      <p:sp>
        <p:nvSpPr>
          <p:cNvPr id="14" name="TextBox 14"/>
          <p:cNvSpPr txBox="1"/>
          <p:nvPr/>
        </p:nvSpPr>
        <p:spPr>
          <a:xfrm>
            <a:off x="8591125" y="4656455"/>
            <a:ext cx="8049322" cy="926465"/>
          </a:xfrm>
          <a:prstGeom prst="rect">
            <a:avLst/>
          </a:prstGeom>
        </p:spPr>
        <p:txBody>
          <a:bodyPr lIns="0" tIns="0" rIns="0" bIns="0" rtlCol="0" anchor="t">
            <a:spAutoFit/>
          </a:bodyPr>
          <a:lstStyle/>
          <a:p>
            <a:pPr marL="0" lvl="0" indent="0" algn="l">
              <a:lnSpc>
                <a:spcPts val="3640"/>
              </a:lnSpc>
            </a:pPr>
            <a:r>
              <a:rPr lang="en-US" sz="2800" spc="56">
                <a:solidFill>
                  <a:srgbClr val="14110F"/>
                </a:solidFill>
                <a:latin typeface="Roboto Bold"/>
              </a:rPr>
              <a:t>Admin can Add, Remove and Search for Books, and view transactions</a:t>
            </a:r>
          </a:p>
        </p:txBody>
      </p:sp>
      <p:sp>
        <p:nvSpPr>
          <p:cNvPr id="15" name="TextBox 15"/>
          <p:cNvSpPr txBox="1"/>
          <p:nvPr/>
        </p:nvSpPr>
        <p:spPr>
          <a:xfrm>
            <a:off x="8591125" y="7366984"/>
            <a:ext cx="8049322" cy="1383665"/>
          </a:xfrm>
          <a:prstGeom prst="rect">
            <a:avLst/>
          </a:prstGeom>
        </p:spPr>
        <p:txBody>
          <a:bodyPr lIns="0" tIns="0" rIns="0" bIns="0" rtlCol="0" anchor="t">
            <a:spAutoFit/>
          </a:bodyPr>
          <a:lstStyle/>
          <a:p>
            <a:pPr marL="0" lvl="0" indent="0" algn="l">
              <a:lnSpc>
                <a:spcPts val="3640"/>
              </a:lnSpc>
            </a:pPr>
            <a:r>
              <a:rPr lang="en-US" sz="2800" spc="56">
                <a:solidFill>
                  <a:srgbClr val="14110F"/>
                </a:solidFill>
                <a:latin typeface="Roboto Bold"/>
              </a:rPr>
              <a:t>Users can Borrow, Return, Search and Leave Review &amp; Ratings on books. They can also read books they've borrowed</a:t>
            </a:r>
          </a:p>
        </p:txBody>
      </p:sp>
      <p:grpSp>
        <p:nvGrpSpPr>
          <p:cNvPr id="16" name="Group 16"/>
          <p:cNvGrpSpPr/>
          <p:nvPr/>
        </p:nvGrpSpPr>
        <p:grpSpPr>
          <a:xfrm>
            <a:off x="1028700" y="8455649"/>
            <a:ext cx="1338355" cy="802651"/>
            <a:chOff x="0" y="0"/>
            <a:chExt cx="1784474" cy="1070201"/>
          </a:xfrm>
        </p:grpSpPr>
        <p:grpSp>
          <p:nvGrpSpPr>
            <p:cNvPr id="17" name="Group 17"/>
            <p:cNvGrpSpPr/>
            <p:nvPr/>
          </p:nvGrpSpPr>
          <p:grpSpPr>
            <a:xfrm>
              <a:off x="0" y="0"/>
              <a:ext cx="1784474" cy="1070201"/>
              <a:chOff x="0" y="0"/>
              <a:chExt cx="865399" cy="518160"/>
            </a:xfrm>
          </p:grpSpPr>
          <p:sp>
            <p:nvSpPr>
              <p:cNvPr id="18" name="Freeform 18"/>
              <p:cNvSpPr/>
              <p:nvPr/>
            </p:nvSpPr>
            <p:spPr>
              <a:xfrm>
                <a:off x="6350" y="6360"/>
                <a:ext cx="852699" cy="506284"/>
              </a:xfrm>
              <a:custGeom>
                <a:avLst/>
                <a:gdLst/>
                <a:ahLst/>
                <a:cxnLst/>
                <a:rect l="l" t="t" r="r" b="b"/>
                <a:pathLst>
                  <a:path w="852699" h="506284">
                    <a:moveTo>
                      <a:pt x="252730" y="0"/>
                    </a:moveTo>
                    <a:lnTo>
                      <a:pt x="599969" y="0"/>
                    </a:lnTo>
                    <a:cubicBezTo>
                      <a:pt x="739669" y="0"/>
                      <a:pt x="852699" y="113215"/>
                      <a:pt x="852699" y="253143"/>
                    </a:cubicBezTo>
                    <a:cubicBezTo>
                      <a:pt x="852699" y="393070"/>
                      <a:pt x="739669" y="506285"/>
                      <a:pt x="599969" y="506285"/>
                    </a:cubicBezTo>
                    <a:lnTo>
                      <a:pt x="252730" y="506285"/>
                    </a:lnTo>
                    <a:cubicBezTo>
                      <a:pt x="113030" y="506285"/>
                      <a:pt x="0" y="393070"/>
                      <a:pt x="0" y="253143"/>
                    </a:cubicBezTo>
                    <a:cubicBezTo>
                      <a:pt x="0" y="113215"/>
                      <a:pt x="113030" y="0"/>
                      <a:pt x="252730" y="0"/>
                    </a:cubicBezTo>
                    <a:close/>
                  </a:path>
                </a:pathLst>
              </a:custGeom>
              <a:solidFill>
                <a:srgbClr val="1754F1"/>
              </a:solidFill>
            </p:spPr>
          </p:sp>
        </p:grpSp>
        <p:grpSp>
          <p:nvGrpSpPr>
            <p:cNvPr id="19" name="Group 19"/>
            <p:cNvGrpSpPr/>
            <p:nvPr/>
          </p:nvGrpSpPr>
          <p:grpSpPr>
            <a:xfrm>
              <a:off x="393198" y="401024"/>
              <a:ext cx="998079" cy="315171"/>
              <a:chOff x="0" y="0"/>
              <a:chExt cx="1359375" cy="429260"/>
            </a:xfrm>
          </p:grpSpPr>
          <p:sp>
            <p:nvSpPr>
              <p:cNvPr id="20" name="Freeform 20"/>
              <p:cNvSpPr/>
              <p:nvPr/>
            </p:nvSpPr>
            <p:spPr>
              <a:xfrm>
                <a:off x="0" y="-5080"/>
                <a:ext cx="1359375" cy="434340"/>
              </a:xfrm>
              <a:custGeom>
                <a:avLst/>
                <a:gdLst/>
                <a:ahLst/>
                <a:cxnLst/>
                <a:rect l="l" t="t" r="r" b="b"/>
                <a:pathLst>
                  <a:path w="1359375" h="434340">
                    <a:moveTo>
                      <a:pt x="1341595" y="187960"/>
                    </a:moveTo>
                    <a:lnTo>
                      <a:pt x="1079975" y="11430"/>
                    </a:lnTo>
                    <a:cubicBezTo>
                      <a:pt x="1062195" y="0"/>
                      <a:pt x="1039335" y="3810"/>
                      <a:pt x="1026635" y="21590"/>
                    </a:cubicBezTo>
                    <a:cubicBezTo>
                      <a:pt x="1015205" y="39370"/>
                      <a:pt x="1019015" y="62230"/>
                      <a:pt x="1036795" y="74930"/>
                    </a:cubicBezTo>
                    <a:lnTo>
                      <a:pt x="1195545" y="181610"/>
                    </a:lnTo>
                    <a:lnTo>
                      <a:pt x="0" y="181610"/>
                    </a:lnTo>
                    <a:lnTo>
                      <a:pt x="0" y="257810"/>
                    </a:lnTo>
                    <a:lnTo>
                      <a:pt x="1195545" y="257810"/>
                    </a:lnTo>
                    <a:lnTo>
                      <a:pt x="1036795" y="364490"/>
                    </a:lnTo>
                    <a:cubicBezTo>
                      <a:pt x="1019015" y="375920"/>
                      <a:pt x="1015205" y="400050"/>
                      <a:pt x="1026635" y="417830"/>
                    </a:cubicBezTo>
                    <a:cubicBezTo>
                      <a:pt x="1034255" y="429260"/>
                      <a:pt x="1045685" y="434340"/>
                      <a:pt x="1058385" y="434340"/>
                    </a:cubicBezTo>
                    <a:cubicBezTo>
                      <a:pt x="1066005" y="434340"/>
                      <a:pt x="1073625" y="431800"/>
                      <a:pt x="1079975" y="427990"/>
                    </a:cubicBezTo>
                    <a:lnTo>
                      <a:pt x="1342865" y="251460"/>
                    </a:lnTo>
                    <a:cubicBezTo>
                      <a:pt x="1353025" y="243840"/>
                      <a:pt x="1359375" y="232410"/>
                      <a:pt x="1359375" y="219710"/>
                    </a:cubicBezTo>
                    <a:cubicBezTo>
                      <a:pt x="1359375" y="207010"/>
                      <a:pt x="1353025" y="195580"/>
                      <a:pt x="1341595" y="187960"/>
                    </a:cubicBezTo>
                    <a:close/>
                  </a:path>
                </a:pathLst>
              </a:custGeom>
              <a:solidFill>
                <a:srgbClr val="FFFFFF"/>
              </a:solidFill>
            </p:spPr>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1354279" y="4796439"/>
            <a:ext cx="3441870" cy="2380297"/>
            <a:chOff x="0" y="0"/>
            <a:chExt cx="1164287" cy="805187"/>
          </a:xfrm>
        </p:grpSpPr>
        <p:sp>
          <p:nvSpPr>
            <p:cNvPr id="3" name="Freeform 3"/>
            <p:cNvSpPr/>
            <p:nvPr/>
          </p:nvSpPr>
          <p:spPr>
            <a:xfrm>
              <a:off x="0" y="0"/>
              <a:ext cx="1164287" cy="805187"/>
            </a:xfrm>
            <a:custGeom>
              <a:avLst/>
              <a:gdLst/>
              <a:ahLst/>
              <a:cxnLst/>
              <a:rect l="l" t="t" r="r" b="b"/>
              <a:pathLst>
                <a:path w="1164287" h="805187">
                  <a:moveTo>
                    <a:pt x="1039827" y="805187"/>
                  </a:moveTo>
                  <a:lnTo>
                    <a:pt x="124460" y="805187"/>
                  </a:lnTo>
                  <a:cubicBezTo>
                    <a:pt x="55880" y="805187"/>
                    <a:pt x="0" y="749307"/>
                    <a:pt x="0" y="680727"/>
                  </a:cubicBezTo>
                  <a:lnTo>
                    <a:pt x="0" y="124460"/>
                  </a:lnTo>
                  <a:cubicBezTo>
                    <a:pt x="0" y="55880"/>
                    <a:pt x="55880" y="0"/>
                    <a:pt x="124460" y="0"/>
                  </a:cubicBezTo>
                  <a:lnTo>
                    <a:pt x="1039827" y="0"/>
                  </a:lnTo>
                  <a:cubicBezTo>
                    <a:pt x="1108407" y="0"/>
                    <a:pt x="1164287" y="55880"/>
                    <a:pt x="1164287" y="124460"/>
                  </a:cubicBezTo>
                  <a:lnTo>
                    <a:pt x="1164287" y="680727"/>
                  </a:lnTo>
                  <a:cubicBezTo>
                    <a:pt x="1164287" y="749307"/>
                    <a:pt x="1108407" y="805187"/>
                    <a:pt x="1039827" y="805187"/>
                  </a:cubicBezTo>
                  <a:close/>
                </a:path>
              </a:pathLst>
            </a:custGeom>
            <a:solidFill>
              <a:srgbClr val="FFFFFF"/>
            </a:solidFill>
          </p:spPr>
        </p:sp>
      </p:gr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2601792" y="4323017"/>
            <a:ext cx="946844" cy="946844"/>
          </a:xfrm>
          <a:prstGeom prst="rect">
            <a:avLst/>
          </a:prstGeom>
        </p:spPr>
      </p:pic>
      <p:sp>
        <p:nvSpPr>
          <p:cNvPr id="5" name="TextBox 5"/>
          <p:cNvSpPr txBox="1"/>
          <p:nvPr/>
        </p:nvSpPr>
        <p:spPr>
          <a:xfrm>
            <a:off x="1760594" y="5568440"/>
            <a:ext cx="2629241" cy="1063625"/>
          </a:xfrm>
          <a:prstGeom prst="rect">
            <a:avLst/>
          </a:prstGeom>
        </p:spPr>
        <p:txBody>
          <a:bodyPr lIns="0" tIns="0" rIns="0" bIns="0" rtlCol="0" anchor="t">
            <a:spAutoFit/>
          </a:bodyPr>
          <a:lstStyle/>
          <a:p>
            <a:pPr marL="0" lvl="0" indent="0" algn="ctr">
              <a:lnSpc>
                <a:spcPts val="2800"/>
              </a:lnSpc>
            </a:pPr>
            <a:r>
              <a:rPr lang="en-US" sz="2000" spc="40">
                <a:solidFill>
                  <a:srgbClr val="14110F"/>
                </a:solidFill>
                <a:latin typeface="Roboto"/>
              </a:rPr>
              <a:t>Operating System should be MacOS 10.15 or higher</a:t>
            </a:r>
          </a:p>
        </p:txBody>
      </p:sp>
      <p:sp>
        <p:nvSpPr>
          <p:cNvPr id="6" name="TextBox 6"/>
          <p:cNvSpPr txBox="1"/>
          <p:nvPr/>
        </p:nvSpPr>
        <p:spPr>
          <a:xfrm>
            <a:off x="2739862" y="4485924"/>
            <a:ext cx="670705" cy="582930"/>
          </a:xfrm>
          <a:prstGeom prst="rect">
            <a:avLst/>
          </a:prstGeom>
        </p:spPr>
        <p:txBody>
          <a:bodyPr lIns="0" tIns="0" rIns="0" bIns="0" rtlCol="0" anchor="t">
            <a:spAutoFit/>
          </a:bodyPr>
          <a:lstStyle/>
          <a:p>
            <a:pPr marL="0" lvl="0" indent="0" algn="ctr">
              <a:lnSpc>
                <a:spcPts val="4679"/>
              </a:lnSpc>
              <a:spcBef>
                <a:spcPct val="0"/>
              </a:spcBef>
            </a:pPr>
            <a:r>
              <a:rPr lang="en-US" sz="3599" u="none" spc="-35">
                <a:solidFill>
                  <a:srgbClr val="FFFFFF"/>
                </a:solidFill>
                <a:latin typeface="Roboto"/>
              </a:rPr>
              <a:t>1</a:t>
            </a:r>
          </a:p>
        </p:txBody>
      </p:sp>
      <p:grpSp>
        <p:nvGrpSpPr>
          <p:cNvPr id="7" name="Group 7"/>
          <p:cNvGrpSpPr/>
          <p:nvPr/>
        </p:nvGrpSpPr>
        <p:grpSpPr>
          <a:xfrm>
            <a:off x="5400136" y="4796439"/>
            <a:ext cx="3441870" cy="2380297"/>
            <a:chOff x="0" y="0"/>
            <a:chExt cx="1164287" cy="805187"/>
          </a:xfrm>
        </p:grpSpPr>
        <p:sp>
          <p:nvSpPr>
            <p:cNvPr id="8" name="Freeform 8"/>
            <p:cNvSpPr/>
            <p:nvPr/>
          </p:nvSpPr>
          <p:spPr>
            <a:xfrm>
              <a:off x="0" y="0"/>
              <a:ext cx="1164287" cy="805187"/>
            </a:xfrm>
            <a:custGeom>
              <a:avLst/>
              <a:gdLst/>
              <a:ahLst/>
              <a:cxnLst/>
              <a:rect l="l" t="t" r="r" b="b"/>
              <a:pathLst>
                <a:path w="1164287" h="805187">
                  <a:moveTo>
                    <a:pt x="1039827" y="805187"/>
                  </a:moveTo>
                  <a:lnTo>
                    <a:pt x="124460" y="805187"/>
                  </a:lnTo>
                  <a:cubicBezTo>
                    <a:pt x="55880" y="805187"/>
                    <a:pt x="0" y="749307"/>
                    <a:pt x="0" y="680727"/>
                  </a:cubicBezTo>
                  <a:lnTo>
                    <a:pt x="0" y="124460"/>
                  </a:lnTo>
                  <a:cubicBezTo>
                    <a:pt x="0" y="55880"/>
                    <a:pt x="55880" y="0"/>
                    <a:pt x="124460" y="0"/>
                  </a:cubicBezTo>
                  <a:lnTo>
                    <a:pt x="1039827" y="0"/>
                  </a:lnTo>
                  <a:cubicBezTo>
                    <a:pt x="1108407" y="0"/>
                    <a:pt x="1164287" y="55880"/>
                    <a:pt x="1164287" y="124460"/>
                  </a:cubicBezTo>
                  <a:lnTo>
                    <a:pt x="1164287" y="680727"/>
                  </a:lnTo>
                  <a:cubicBezTo>
                    <a:pt x="1164287" y="749307"/>
                    <a:pt x="1108407" y="805187"/>
                    <a:pt x="1039827" y="805187"/>
                  </a:cubicBezTo>
                  <a:close/>
                </a:path>
              </a:pathLst>
            </a:custGeom>
            <a:solidFill>
              <a:srgbClr val="FFFFFF"/>
            </a:solidFill>
          </p:spPr>
        </p:sp>
      </p:grpSp>
      <p:pic>
        <p:nvPicPr>
          <p:cNvPr id="9" name="Picture 9"/>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6647649" y="4323017"/>
            <a:ext cx="946844" cy="946844"/>
          </a:xfrm>
          <a:prstGeom prst="rect">
            <a:avLst/>
          </a:prstGeom>
        </p:spPr>
      </p:pic>
      <p:sp>
        <p:nvSpPr>
          <p:cNvPr id="10" name="TextBox 10"/>
          <p:cNvSpPr txBox="1"/>
          <p:nvPr/>
        </p:nvSpPr>
        <p:spPr>
          <a:xfrm>
            <a:off x="5681985" y="5568440"/>
            <a:ext cx="2878173" cy="1416050"/>
          </a:xfrm>
          <a:prstGeom prst="rect">
            <a:avLst/>
          </a:prstGeom>
        </p:spPr>
        <p:txBody>
          <a:bodyPr lIns="0" tIns="0" rIns="0" bIns="0" rtlCol="0" anchor="t">
            <a:spAutoFit/>
          </a:bodyPr>
          <a:lstStyle/>
          <a:p>
            <a:pPr marL="0" lvl="0" indent="0" algn="ctr">
              <a:lnSpc>
                <a:spcPts val="2800"/>
              </a:lnSpc>
            </a:pPr>
            <a:r>
              <a:rPr lang="en-US" sz="2000" spc="40">
                <a:solidFill>
                  <a:srgbClr val="14110F"/>
                </a:solidFill>
                <a:latin typeface="Roboto"/>
              </a:rPr>
              <a:t>Python3.8 or higher should be used, with Tkinter and tkmacosx installed</a:t>
            </a:r>
          </a:p>
        </p:txBody>
      </p:sp>
      <p:sp>
        <p:nvSpPr>
          <p:cNvPr id="11" name="TextBox 11"/>
          <p:cNvSpPr txBox="1"/>
          <p:nvPr/>
        </p:nvSpPr>
        <p:spPr>
          <a:xfrm>
            <a:off x="6785719" y="4485924"/>
            <a:ext cx="670705" cy="582930"/>
          </a:xfrm>
          <a:prstGeom prst="rect">
            <a:avLst/>
          </a:prstGeom>
        </p:spPr>
        <p:txBody>
          <a:bodyPr lIns="0" tIns="0" rIns="0" bIns="0" rtlCol="0" anchor="t">
            <a:spAutoFit/>
          </a:bodyPr>
          <a:lstStyle/>
          <a:p>
            <a:pPr marL="0" lvl="0" indent="0" algn="ctr">
              <a:lnSpc>
                <a:spcPts val="4679"/>
              </a:lnSpc>
              <a:spcBef>
                <a:spcPct val="0"/>
              </a:spcBef>
            </a:pPr>
            <a:r>
              <a:rPr lang="en-US" sz="3599" spc="-35">
                <a:solidFill>
                  <a:srgbClr val="FFFFFF"/>
                </a:solidFill>
                <a:latin typeface="Roboto"/>
              </a:rPr>
              <a:t>2</a:t>
            </a:r>
          </a:p>
        </p:txBody>
      </p:sp>
      <p:grpSp>
        <p:nvGrpSpPr>
          <p:cNvPr id="12" name="Group 12"/>
          <p:cNvGrpSpPr/>
          <p:nvPr/>
        </p:nvGrpSpPr>
        <p:grpSpPr>
          <a:xfrm>
            <a:off x="9445994" y="4796439"/>
            <a:ext cx="3441870" cy="2380297"/>
            <a:chOff x="0" y="0"/>
            <a:chExt cx="1164287" cy="805187"/>
          </a:xfrm>
        </p:grpSpPr>
        <p:sp>
          <p:nvSpPr>
            <p:cNvPr id="13" name="Freeform 13"/>
            <p:cNvSpPr/>
            <p:nvPr/>
          </p:nvSpPr>
          <p:spPr>
            <a:xfrm>
              <a:off x="0" y="0"/>
              <a:ext cx="1164287" cy="805187"/>
            </a:xfrm>
            <a:custGeom>
              <a:avLst/>
              <a:gdLst/>
              <a:ahLst/>
              <a:cxnLst/>
              <a:rect l="l" t="t" r="r" b="b"/>
              <a:pathLst>
                <a:path w="1164287" h="805187">
                  <a:moveTo>
                    <a:pt x="1039827" y="805187"/>
                  </a:moveTo>
                  <a:lnTo>
                    <a:pt x="124460" y="805187"/>
                  </a:lnTo>
                  <a:cubicBezTo>
                    <a:pt x="55880" y="805187"/>
                    <a:pt x="0" y="749307"/>
                    <a:pt x="0" y="680727"/>
                  </a:cubicBezTo>
                  <a:lnTo>
                    <a:pt x="0" y="124460"/>
                  </a:lnTo>
                  <a:cubicBezTo>
                    <a:pt x="0" y="55880"/>
                    <a:pt x="55880" y="0"/>
                    <a:pt x="124460" y="0"/>
                  </a:cubicBezTo>
                  <a:lnTo>
                    <a:pt x="1039827" y="0"/>
                  </a:lnTo>
                  <a:cubicBezTo>
                    <a:pt x="1108407" y="0"/>
                    <a:pt x="1164287" y="55880"/>
                    <a:pt x="1164287" y="124460"/>
                  </a:cubicBezTo>
                  <a:lnTo>
                    <a:pt x="1164287" y="680727"/>
                  </a:lnTo>
                  <a:cubicBezTo>
                    <a:pt x="1164287" y="749307"/>
                    <a:pt x="1108407" y="805187"/>
                    <a:pt x="1039827" y="805187"/>
                  </a:cubicBezTo>
                  <a:close/>
                </a:path>
              </a:pathLst>
            </a:custGeom>
            <a:solidFill>
              <a:srgbClr val="FFFFFF"/>
            </a:solidFill>
          </p:spPr>
        </p:sp>
      </p:grpSp>
      <p:pic>
        <p:nvPicPr>
          <p:cNvPr id="14" name="Picture 1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0693506" y="4323017"/>
            <a:ext cx="946844" cy="946844"/>
          </a:xfrm>
          <a:prstGeom prst="rect">
            <a:avLst/>
          </a:prstGeom>
        </p:spPr>
      </p:pic>
      <p:sp>
        <p:nvSpPr>
          <p:cNvPr id="15" name="TextBox 15"/>
          <p:cNvSpPr txBox="1"/>
          <p:nvPr/>
        </p:nvSpPr>
        <p:spPr>
          <a:xfrm>
            <a:off x="9649151" y="5568440"/>
            <a:ext cx="3035555" cy="1416050"/>
          </a:xfrm>
          <a:prstGeom prst="rect">
            <a:avLst/>
          </a:prstGeom>
        </p:spPr>
        <p:txBody>
          <a:bodyPr lIns="0" tIns="0" rIns="0" bIns="0" rtlCol="0" anchor="t">
            <a:spAutoFit/>
          </a:bodyPr>
          <a:lstStyle/>
          <a:p>
            <a:pPr marL="0" lvl="0" indent="0" algn="ctr">
              <a:lnSpc>
                <a:spcPts val="2800"/>
              </a:lnSpc>
            </a:pPr>
            <a:r>
              <a:rPr lang="en-US" sz="2000" spc="40">
                <a:solidFill>
                  <a:srgbClr val="14110F"/>
                </a:solidFill>
                <a:latin typeface="Roboto"/>
              </a:rPr>
              <a:t>Hardware should have basic I/O devices and a Core2Duo processor or higher</a:t>
            </a:r>
          </a:p>
        </p:txBody>
      </p:sp>
      <p:sp>
        <p:nvSpPr>
          <p:cNvPr id="16" name="TextBox 16"/>
          <p:cNvSpPr txBox="1"/>
          <p:nvPr/>
        </p:nvSpPr>
        <p:spPr>
          <a:xfrm>
            <a:off x="10831576" y="4485924"/>
            <a:ext cx="670705" cy="582930"/>
          </a:xfrm>
          <a:prstGeom prst="rect">
            <a:avLst/>
          </a:prstGeom>
        </p:spPr>
        <p:txBody>
          <a:bodyPr lIns="0" tIns="0" rIns="0" bIns="0" rtlCol="0" anchor="t">
            <a:spAutoFit/>
          </a:bodyPr>
          <a:lstStyle/>
          <a:p>
            <a:pPr marL="0" lvl="0" indent="0" algn="ctr">
              <a:lnSpc>
                <a:spcPts val="4679"/>
              </a:lnSpc>
              <a:spcBef>
                <a:spcPct val="0"/>
              </a:spcBef>
            </a:pPr>
            <a:r>
              <a:rPr lang="en-US" sz="3599" spc="-35" dirty="0">
                <a:solidFill>
                  <a:srgbClr val="FFFFFF"/>
                </a:solidFill>
                <a:latin typeface="Roboto"/>
              </a:rPr>
              <a:t>3</a:t>
            </a:r>
          </a:p>
        </p:txBody>
      </p:sp>
      <p:grpSp>
        <p:nvGrpSpPr>
          <p:cNvPr id="17" name="Group 17"/>
          <p:cNvGrpSpPr/>
          <p:nvPr/>
        </p:nvGrpSpPr>
        <p:grpSpPr>
          <a:xfrm>
            <a:off x="13491851" y="4796439"/>
            <a:ext cx="3441870" cy="2380297"/>
            <a:chOff x="0" y="0"/>
            <a:chExt cx="1164287" cy="805187"/>
          </a:xfrm>
        </p:grpSpPr>
        <p:sp>
          <p:nvSpPr>
            <p:cNvPr id="18" name="Freeform 18"/>
            <p:cNvSpPr/>
            <p:nvPr/>
          </p:nvSpPr>
          <p:spPr>
            <a:xfrm>
              <a:off x="0" y="0"/>
              <a:ext cx="1164287" cy="805187"/>
            </a:xfrm>
            <a:custGeom>
              <a:avLst/>
              <a:gdLst/>
              <a:ahLst/>
              <a:cxnLst/>
              <a:rect l="l" t="t" r="r" b="b"/>
              <a:pathLst>
                <a:path w="1164287" h="805187">
                  <a:moveTo>
                    <a:pt x="1039827" y="805187"/>
                  </a:moveTo>
                  <a:lnTo>
                    <a:pt x="124460" y="805187"/>
                  </a:lnTo>
                  <a:cubicBezTo>
                    <a:pt x="55880" y="805187"/>
                    <a:pt x="0" y="749307"/>
                    <a:pt x="0" y="680727"/>
                  </a:cubicBezTo>
                  <a:lnTo>
                    <a:pt x="0" y="124460"/>
                  </a:lnTo>
                  <a:cubicBezTo>
                    <a:pt x="0" y="55880"/>
                    <a:pt x="55880" y="0"/>
                    <a:pt x="124460" y="0"/>
                  </a:cubicBezTo>
                  <a:lnTo>
                    <a:pt x="1039827" y="0"/>
                  </a:lnTo>
                  <a:cubicBezTo>
                    <a:pt x="1108407" y="0"/>
                    <a:pt x="1164287" y="55880"/>
                    <a:pt x="1164287" y="124460"/>
                  </a:cubicBezTo>
                  <a:lnTo>
                    <a:pt x="1164287" y="680727"/>
                  </a:lnTo>
                  <a:cubicBezTo>
                    <a:pt x="1164287" y="749307"/>
                    <a:pt x="1108407" y="805187"/>
                    <a:pt x="1039827" y="805187"/>
                  </a:cubicBezTo>
                  <a:close/>
                </a:path>
              </a:pathLst>
            </a:custGeom>
            <a:solidFill>
              <a:srgbClr val="FFFFFF"/>
            </a:solidFill>
          </p:spPr>
        </p:sp>
      </p:grpSp>
      <p:pic>
        <p:nvPicPr>
          <p:cNvPr id="19" name="Picture 19"/>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4739364" y="4323017"/>
            <a:ext cx="946844" cy="946844"/>
          </a:xfrm>
          <a:prstGeom prst="rect">
            <a:avLst/>
          </a:prstGeom>
        </p:spPr>
      </p:pic>
      <p:sp>
        <p:nvSpPr>
          <p:cNvPr id="20" name="TextBox 20"/>
          <p:cNvSpPr txBox="1"/>
          <p:nvPr/>
        </p:nvSpPr>
        <p:spPr>
          <a:xfrm>
            <a:off x="13898165" y="5568440"/>
            <a:ext cx="2629241" cy="358775"/>
          </a:xfrm>
          <a:prstGeom prst="rect">
            <a:avLst/>
          </a:prstGeom>
        </p:spPr>
        <p:txBody>
          <a:bodyPr lIns="0" tIns="0" rIns="0" bIns="0" rtlCol="0" anchor="t">
            <a:spAutoFit/>
          </a:bodyPr>
          <a:lstStyle/>
          <a:p>
            <a:pPr marL="0" lvl="0" indent="0" algn="ctr">
              <a:lnSpc>
                <a:spcPts val="2800"/>
              </a:lnSpc>
            </a:pPr>
            <a:r>
              <a:rPr lang="en-US" sz="2000" spc="40">
                <a:solidFill>
                  <a:srgbClr val="14110F"/>
                </a:solidFill>
                <a:latin typeface="Roboto"/>
              </a:rPr>
              <a:t>Minimum of 4GB RAM</a:t>
            </a:r>
          </a:p>
        </p:txBody>
      </p:sp>
      <p:sp>
        <p:nvSpPr>
          <p:cNvPr id="21" name="TextBox 21"/>
          <p:cNvSpPr txBox="1"/>
          <p:nvPr/>
        </p:nvSpPr>
        <p:spPr>
          <a:xfrm>
            <a:off x="14877433" y="4485924"/>
            <a:ext cx="670705" cy="582930"/>
          </a:xfrm>
          <a:prstGeom prst="rect">
            <a:avLst/>
          </a:prstGeom>
        </p:spPr>
        <p:txBody>
          <a:bodyPr lIns="0" tIns="0" rIns="0" bIns="0" rtlCol="0" anchor="t">
            <a:spAutoFit/>
          </a:bodyPr>
          <a:lstStyle/>
          <a:p>
            <a:pPr marL="0" lvl="0" indent="0" algn="ctr">
              <a:lnSpc>
                <a:spcPts val="4679"/>
              </a:lnSpc>
              <a:spcBef>
                <a:spcPct val="0"/>
              </a:spcBef>
            </a:pPr>
            <a:r>
              <a:rPr lang="en-US" sz="3599" spc="-35">
                <a:solidFill>
                  <a:srgbClr val="FFFFFF"/>
                </a:solidFill>
                <a:latin typeface="Roboto"/>
              </a:rPr>
              <a:t>4</a:t>
            </a:r>
          </a:p>
        </p:txBody>
      </p:sp>
      <p:grpSp>
        <p:nvGrpSpPr>
          <p:cNvPr id="22" name="Group 22"/>
          <p:cNvGrpSpPr/>
          <p:nvPr/>
        </p:nvGrpSpPr>
        <p:grpSpPr>
          <a:xfrm>
            <a:off x="5400136" y="1202681"/>
            <a:ext cx="11533584" cy="1785279"/>
            <a:chOff x="0" y="0"/>
            <a:chExt cx="15378112" cy="2380372"/>
          </a:xfrm>
        </p:grpSpPr>
        <p:sp>
          <p:nvSpPr>
            <p:cNvPr id="23" name="TextBox 23"/>
            <p:cNvSpPr txBox="1"/>
            <p:nvPr/>
          </p:nvSpPr>
          <p:spPr>
            <a:xfrm>
              <a:off x="0" y="1365853"/>
              <a:ext cx="15378112" cy="1014518"/>
            </a:xfrm>
            <a:prstGeom prst="rect">
              <a:avLst/>
            </a:prstGeom>
          </p:spPr>
          <p:txBody>
            <a:bodyPr lIns="0" tIns="0" rIns="0" bIns="0" rtlCol="0" anchor="t">
              <a:spAutoFit/>
            </a:bodyPr>
            <a:lstStyle/>
            <a:p>
              <a:pPr marL="0" lvl="0" indent="0" algn="l">
                <a:lnSpc>
                  <a:spcPts val="3079"/>
                </a:lnSpc>
                <a:spcBef>
                  <a:spcPct val="0"/>
                </a:spcBef>
              </a:pPr>
              <a:r>
                <a:rPr lang="en-US" sz="2200" spc="43">
                  <a:solidFill>
                    <a:srgbClr val="14110F"/>
                  </a:solidFill>
                  <a:latin typeface="Roboto"/>
                </a:rPr>
                <a:t>Our product has a few important requirements for it to function properly. It has a few constraints based on the usability of the product.</a:t>
              </a:r>
            </a:p>
          </p:txBody>
        </p:sp>
        <p:sp>
          <p:nvSpPr>
            <p:cNvPr id="24" name="TextBox 24"/>
            <p:cNvSpPr txBox="1"/>
            <p:nvPr/>
          </p:nvSpPr>
          <p:spPr>
            <a:xfrm>
              <a:off x="0" y="-57150"/>
              <a:ext cx="15378112" cy="1029970"/>
            </a:xfrm>
            <a:prstGeom prst="rect">
              <a:avLst/>
            </a:prstGeom>
          </p:spPr>
          <p:txBody>
            <a:bodyPr lIns="0" tIns="0" rIns="0" bIns="0" rtlCol="0" anchor="t">
              <a:spAutoFit/>
            </a:bodyPr>
            <a:lstStyle/>
            <a:p>
              <a:pPr marL="0" lvl="0" indent="0" algn="l">
                <a:lnSpc>
                  <a:spcPts val="6240"/>
                </a:lnSpc>
                <a:spcBef>
                  <a:spcPct val="0"/>
                </a:spcBef>
              </a:pPr>
              <a:r>
                <a:rPr lang="en-US" sz="4800" spc="-48">
                  <a:solidFill>
                    <a:srgbClr val="14110F"/>
                  </a:solidFill>
                  <a:latin typeface="Roboto Bold"/>
                </a:rPr>
                <a:t>Product Requirements</a:t>
              </a:r>
            </a:p>
          </p:txBody>
        </p:sp>
      </p:grpSp>
      <p:sp>
        <p:nvSpPr>
          <p:cNvPr id="25" name="AutoShape 25"/>
          <p:cNvSpPr/>
          <p:nvPr/>
        </p:nvSpPr>
        <p:spPr>
          <a:xfrm>
            <a:off x="9412" y="8870247"/>
            <a:ext cx="18278588" cy="1416753"/>
          </a:xfrm>
          <a:prstGeom prst="rect">
            <a:avLst/>
          </a:prstGeom>
          <a:solidFill>
            <a:srgbClr val="1754F1"/>
          </a:solid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3255574" y="3632769"/>
            <a:ext cx="3287169" cy="4349195"/>
            <a:chOff x="0" y="0"/>
            <a:chExt cx="848641" cy="1122822"/>
          </a:xfrm>
        </p:grpSpPr>
        <p:sp>
          <p:nvSpPr>
            <p:cNvPr id="3" name="Freeform 3"/>
            <p:cNvSpPr/>
            <p:nvPr/>
          </p:nvSpPr>
          <p:spPr>
            <a:xfrm>
              <a:off x="0" y="0"/>
              <a:ext cx="848641" cy="1122822"/>
            </a:xfrm>
            <a:custGeom>
              <a:avLst/>
              <a:gdLst/>
              <a:ahLst/>
              <a:cxnLst/>
              <a:rect l="l" t="t" r="r" b="b"/>
              <a:pathLst>
                <a:path w="848641" h="1122822">
                  <a:moveTo>
                    <a:pt x="724181" y="1122822"/>
                  </a:moveTo>
                  <a:lnTo>
                    <a:pt x="124460" y="1122822"/>
                  </a:lnTo>
                  <a:cubicBezTo>
                    <a:pt x="55880" y="1122822"/>
                    <a:pt x="0" y="1066942"/>
                    <a:pt x="0" y="998362"/>
                  </a:cubicBezTo>
                  <a:lnTo>
                    <a:pt x="0" y="124460"/>
                  </a:lnTo>
                  <a:cubicBezTo>
                    <a:pt x="0" y="55880"/>
                    <a:pt x="55880" y="0"/>
                    <a:pt x="124460" y="0"/>
                  </a:cubicBezTo>
                  <a:lnTo>
                    <a:pt x="724181" y="0"/>
                  </a:lnTo>
                  <a:cubicBezTo>
                    <a:pt x="792761" y="0"/>
                    <a:pt x="848641" y="55880"/>
                    <a:pt x="848641" y="124460"/>
                  </a:cubicBezTo>
                  <a:lnTo>
                    <a:pt x="848641" y="998362"/>
                  </a:lnTo>
                  <a:cubicBezTo>
                    <a:pt x="848641" y="1066942"/>
                    <a:pt x="792761" y="1122822"/>
                    <a:pt x="724181" y="1122822"/>
                  </a:cubicBezTo>
                  <a:close/>
                </a:path>
              </a:pathLst>
            </a:custGeom>
            <a:solidFill>
              <a:srgbClr val="FFFFFF"/>
            </a:solidFill>
          </p:spPr>
        </p:sp>
      </p:grpSp>
      <p:grpSp>
        <p:nvGrpSpPr>
          <p:cNvPr id="4" name="Group 4"/>
          <p:cNvGrpSpPr/>
          <p:nvPr/>
        </p:nvGrpSpPr>
        <p:grpSpPr>
          <a:xfrm>
            <a:off x="3591112" y="3994376"/>
            <a:ext cx="2616094" cy="2499356"/>
            <a:chOff x="0" y="0"/>
            <a:chExt cx="3488125" cy="3332474"/>
          </a:xfrm>
        </p:grpSpPr>
        <p:sp>
          <p:nvSpPr>
            <p:cNvPr id="5" name="TextBox 5"/>
            <p:cNvSpPr txBox="1"/>
            <p:nvPr/>
          </p:nvSpPr>
          <p:spPr>
            <a:xfrm>
              <a:off x="0" y="-57150"/>
              <a:ext cx="3488125" cy="534670"/>
            </a:xfrm>
            <a:prstGeom prst="rect">
              <a:avLst/>
            </a:prstGeom>
          </p:spPr>
          <p:txBody>
            <a:bodyPr lIns="0" tIns="0" rIns="0" bIns="0" rtlCol="0" anchor="t">
              <a:spAutoFit/>
            </a:bodyPr>
            <a:lstStyle/>
            <a:p>
              <a:pPr marL="0" lvl="0" indent="0" algn="ctr">
                <a:lnSpc>
                  <a:spcPts val="3359"/>
                </a:lnSpc>
              </a:pPr>
              <a:r>
                <a:rPr lang="en-US" sz="2400" spc="48">
                  <a:solidFill>
                    <a:srgbClr val="14110F"/>
                  </a:solidFill>
                  <a:latin typeface="Roboto Bold"/>
                </a:rPr>
                <a:t>Afzal Mukhtar</a:t>
              </a:r>
            </a:p>
          </p:txBody>
        </p:sp>
        <p:sp>
          <p:nvSpPr>
            <p:cNvPr id="6" name="TextBox 6"/>
            <p:cNvSpPr txBox="1"/>
            <p:nvPr/>
          </p:nvSpPr>
          <p:spPr>
            <a:xfrm>
              <a:off x="0" y="523658"/>
              <a:ext cx="3488125" cy="2808817"/>
            </a:xfrm>
            <a:prstGeom prst="rect">
              <a:avLst/>
            </a:prstGeom>
          </p:spPr>
          <p:txBody>
            <a:bodyPr lIns="0" tIns="0" rIns="0" bIns="0" rtlCol="0" anchor="t">
              <a:spAutoFit/>
            </a:bodyPr>
            <a:lstStyle/>
            <a:p>
              <a:pPr>
                <a:lnSpc>
                  <a:spcPts val="2800"/>
                </a:lnSpc>
              </a:pPr>
              <a:r>
                <a:rPr lang="en-US" sz="2000" spc="40">
                  <a:solidFill>
                    <a:srgbClr val="14110F"/>
                  </a:solidFill>
                  <a:latin typeface="Roboto"/>
                </a:rPr>
                <a:t>Worked on</a:t>
              </a:r>
            </a:p>
            <a:p>
              <a:pPr marL="431800" lvl="1" indent="-215900">
                <a:lnSpc>
                  <a:spcPts val="2800"/>
                </a:lnSpc>
                <a:buFont typeface="Arial"/>
                <a:buChar char="•"/>
              </a:pPr>
              <a:r>
                <a:rPr lang="en-US" sz="2000" spc="40">
                  <a:solidFill>
                    <a:srgbClr val="14110F"/>
                  </a:solidFill>
                  <a:latin typeface="Roboto"/>
                </a:rPr>
                <a:t>Database Module</a:t>
              </a:r>
            </a:p>
            <a:p>
              <a:pPr marL="431800" lvl="1" indent="-215900">
                <a:lnSpc>
                  <a:spcPts val="2800"/>
                </a:lnSpc>
                <a:buFont typeface="Arial"/>
                <a:buChar char="•"/>
              </a:pPr>
              <a:r>
                <a:rPr lang="en-US" sz="2000" spc="40">
                  <a:solidFill>
                    <a:srgbClr val="14110F"/>
                  </a:solidFill>
                  <a:latin typeface="Roboto"/>
                </a:rPr>
                <a:t>Database Integration</a:t>
              </a:r>
            </a:p>
            <a:p>
              <a:pPr marL="431800" lvl="1" indent="-215900">
                <a:lnSpc>
                  <a:spcPts val="2800"/>
                </a:lnSpc>
                <a:buFont typeface="Arial"/>
                <a:buChar char="•"/>
              </a:pPr>
              <a:r>
                <a:rPr lang="en-US" sz="2000" spc="40">
                  <a:solidFill>
                    <a:srgbClr val="14110F"/>
                  </a:solidFill>
                  <a:latin typeface="Roboto"/>
                </a:rPr>
                <a:t>User and Admin GUI</a:t>
              </a:r>
            </a:p>
          </p:txBody>
        </p:sp>
      </p:grpSp>
      <p:grpSp>
        <p:nvGrpSpPr>
          <p:cNvPr id="7" name="Group 7"/>
          <p:cNvGrpSpPr/>
          <p:nvPr/>
        </p:nvGrpSpPr>
        <p:grpSpPr>
          <a:xfrm>
            <a:off x="7500415" y="3632769"/>
            <a:ext cx="3287169" cy="4349195"/>
            <a:chOff x="0" y="0"/>
            <a:chExt cx="848641" cy="1122822"/>
          </a:xfrm>
        </p:grpSpPr>
        <p:sp>
          <p:nvSpPr>
            <p:cNvPr id="8" name="Freeform 8"/>
            <p:cNvSpPr/>
            <p:nvPr/>
          </p:nvSpPr>
          <p:spPr>
            <a:xfrm>
              <a:off x="0" y="0"/>
              <a:ext cx="848641" cy="1122822"/>
            </a:xfrm>
            <a:custGeom>
              <a:avLst/>
              <a:gdLst/>
              <a:ahLst/>
              <a:cxnLst/>
              <a:rect l="l" t="t" r="r" b="b"/>
              <a:pathLst>
                <a:path w="848641" h="1122822">
                  <a:moveTo>
                    <a:pt x="724181" y="1122822"/>
                  </a:moveTo>
                  <a:lnTo>
                    <a:pt x="124460" y="1122822"/>
                  </a:lnTo>
                  <a:cubicBezTo>
                    <a:pt x="55880" y="1122822"/>
                    <a:pt x="0" y="1066942"/>
                    <a:pt x="0" y="998362"/>
                  </a:cubicBezTo>
                  <a:lnTo>
                    <a:pt x="0" y="124460"/>
                  </a:lnTo>
                  <a:cubicBezTo>
                    <a:pt x="0" y="55880"/>
                    <a:pt x="55880" y="0"/>
                    <a:pt x="124460" y="0"/>
                  </a:cubicBezTo>
                  <a:lnTo>
                    <a:pt x="724181" y="0"/>
                  </a:lnTo>
                  <a:cubicBezTo>
                    <a:pt x="792761" y="0"/>
                    <a:pt x="848641" y="55880"/>
                    <a:pt x="848641" y="124460"/>
                  </a:cubicBezTo>
                  <a:lnTo>
                    <a:pt x="848641" y="998362"/>
                  </a:lnTo>
                  <a:cubicBezTo>
                    <a:pt x="848641" y="1066942"/>
                    <a:pt x="792761" y="1122822"/>
                    <a:pt x="724181" y="1122822"/>
                  </a:cubicBezTo>
                  <a:close/>
                </a:path>
              </a:pathLst>
            </a:custGeom>
            <a:solidFill>
              <a:srgbClr val="FFFFFF"/>
            </a:solidFill>
          </p:spPr>
        </p:sp>
      </p:grpSp>
      <p:grpSp>
        <p:nvGrpSpPr>
          <p:cNvPr id="9" name="Group 9"/>
          <p:cNvGrpSpPr/>
          <p:nvPr/>
        </p:nvGrpSpPr>
        <p:grpSpPr>
          <a:xfrm>
            <a:off x="7835953" y="3994376"/>
            <a:ext cx="2616094" cy="2566031"/>
            <a:chOff x="0" y="0"/>
            <a:chExt cx="3488125" cy="3421374"/>
          </a:xfrm>
        </p:grpSpPr>
        <p:sp>
          <p:nvSpPr>
            <p:cNvPr id="10" name="TextBox 10"/>
            <p:cNvSpPr txBox="1"/>
            <p:nvPr/>
          </p:nvSpPr>
          <p:spPr>
            <a:xfrm>
              <a:off x="0" y="-57150"/>
              <a:ext cx="3488125" cy="1093470"/>
            </a:xfrm>
            <a:prstGeom prst="rect">
              <a:avLst/>
            </a:prstGeom>
          </p:spPr>
          <p:txBody>
            <a:bodyPr lIns="0" tIns="0" rIns="0" bIns="0" rtlCol="0" anchor="t">
              <a:spAutoFit/>
            </a:bodyPr>
            <a:lstStyle/>
            <a:p>
              <a:pPr marL="0" lvl="0" indent="0" algn="ctr">
                <a:lnSpc>
                  <a:spcPts val="3359"/>
                </a:lnSpc>
              </a:pPr>
              <a:r>
                <a:rPr lang="en-US" sz="2400" spc="48">
                  <a:solidFill>
                    <a:srgbClr val="14110F"/>
                  </a:solidFill>
                  <a:latin typeface="Roboto Bold"/>
                </a:rPr>
                <a:t>Hritika Rahul Mehta</a:t>
              </a:r>
            </a:p>
          </p:txBody>
        </p:sp>
        <p:sp>
          <p:nvSpPr>
            <p:cNvPr id="11" name="TextBox 11"/>
            <p:cNvSpPr txBox="1"/>
            <p:nvPr/>
          </p:nvSpPr>
          <p:spPr>
            <a:xfrm>
              <a:off x="0" y="1082458"/>
              <a:ext cx="3488125" cy="2338917"/>
            </a:xfrm>
            <a:prstGeom prst="rect">
              <a:avLst/>
            </a:prstGeom>
          </p:spPr>
          <p:txBody>
            <a:bodyPr lIns="0" tIns="0" rIns="0" bIns="0" rtlCol="0" anchor="t">
              <a:spAutoFit/>
            </a:bodyPr>
            <a:lstStyle/>
            <a:p>
              <a:pPr>
                <a:lnSpc>
                  <a:spcPts val="2800"/>
                </a:lnSpc>
              </a:pPr>
              <a:r>
                <a:rPr lang="en-US" sz="2000" spc="40">
                  <a:solidFill>
                    <a:srgbClr val="14110F"/>
                  </a:solidFill>
                  <a:latin typeface="Roboto"/>
                </a:rPr>
                <a:t>Worked on</a:t>
              </a:r>
            </a:p>
            <a:p>
              <a:pPr marL="431800" lvl="1" indent="-215900">
                <a:lnSpc>
                  <a:spcPts val="2800"/>
                </a:lnSpc>
                <a:buFont typeface="Arial"/>
                <a:buChar char="•"/>
              </a:pPr>
              <a:r>
                <a:rPr lang="en-US" sz="2000" spc="40">
                  <a:solidFill>
                    <a:srgbClr val="14110F"/>
                  </a:solidFill>
                  <a:latin typeface="Roboto"/>
                </a:rPr>
                <a:t>Database Module</a:t>
              </a:r>
            </a:p>
            <a:p>
              <a:pPr marL="431800" lvl="1" indent="-215900">
                <a:lnSpc>
                  <a:spcPts val="2800"/>
                </a:lnSpc>
                <a:buFont typeface="Arial"/>
                <a:buChar char="•"/>
              </a:pPr>
              <a:r>
                <a:rPr lang="en-US" sz="2000" spc="40">
                  <a:solidFill>
                    <a:srgbClr val="14110F"/>
                  </a:solidFill>
                  <a:latin typeface="Roboto"/>
                </a:rPr>
                <a:t>Database Integration</a:t>
              </a:r>
            </a:p>
            <a:p>
              <a:pPr marL="431800" lvl="1" indent="-215900">
                <a:lnSpc>
                  <a:spcPts val="2800"/>
                </a:lnSpc>
                <a:buFont typeface="Arial"/>
                <a:buChar char="•"/>
              </a:pPr>
              <a:r>
                <a:rPr lang="en-US" sz="2000" spc="40">
                  <a:solidFill>
                    <a:srgbClr val="14110F"/>
                  </a:solidFill>
                  <a:latin typeface="Roboto"/>
                </a:rPr>
                <a:t>Testing Modules</a:t>
              </a:r>
            </a:p>
          </p:txBody>
        </p:sp>
      </p:grpSp>
      <p:grpSp>
        <p:nvGrpSpPr>
          <p:cNvPr id="12" name="Group 12"/>
          <p:cNvGrpSpPr/>
          <p:nvPr/>
        </p:nvGrpSpPr>
        <p:grpSpPr>
          <a:xfrm>
            <a:off x="11745257" y="3632769"/>
            <a:ext cx="3287169" cy="4349195"/>
            <a:chOff x="0" y="0"/>
            <a:chExt cx="848641" cy="1122822"/>
          </a:xfrm>
        </p:grpSpPr>
        <p:sp>
          <p:nvSpPr>
            <p:cNvPr id="13" name="Freeform 13"/>
            <p:cNvSpPr/>
            <p:nvPr/>
          </p:nvSpPr>
          <p:spPr>
            <a:xfrm>
              <a:off x="0" y="0"/>
              <a:ext cx="848641" cy="1122822"/>
            </a:xfrm>
            <a:custGeom>
              <a:avLst/>
              <a:gdLst/>
              <a:ahLst/>
              <a:cxnLst/>
              <a:rect l="l" t="t" r="r" b="b"/>
              <a:pathLst>
                <a:path w="848641" h="1122822">
                  <a:moveTo>
                    <a:pt x="724181" y="1122822"/>
                  </a:moveTo>
                  <a:lnTo>
                    <a:pt x="124460" y="1122822"/>
                  </a:lnTo>
                  <a:cubicBezTo>
                    <a:pt x="55880" y="1122822"/>
                    <a:pt x="0" y="1066942"/>
                    <a:pt x="0" y="998362"/>
                  </a:cubicBezTo>
                  <a:lnTo>
                    <a:pt x="0" y="124460"/>
                  </a:lnTo>
                  <a:cubicBezTo>
                    <a:pt x="0" y="55880"/>
                    <a:pt x="55880" y="0"/>
                    <a:pt x="124460" y="0"/>
                  </a:cubicBezTo>
                  <a:lnTo>
                    <a:pt x="724181" y="0"/>
                  </a:lnTo>
                  <a:cubicBezTo>
                    <a:pt x="792761" y="0"/>
                    <a:pt x="848641" y="55880"/>
                    <a:pt x="848641" y="124460"/>
                  </a:cubicBezTo>
                  <a:lnTo>
                    <a:pt x="848641" y="998362"/>
                  </a:lnTo>
                  <a:cubicBezTo>
                    <a:pt x="848641" y="1066942"/>
                    <a:pt x="792761" y="1122822"/>
                    <a:pt x="724181" y="1122822"/>
                  </a:cubicBezTo>
                  <a:close/>
                </a:path>
              </a:pathLst>
            </a:custGeom>
            <a:solidFill>
              <a:srgbClr val="FFFFFF"/>
            </a:solidFill>
          </p:spPr>
        </p:sp>
      </p:grpSp>
      <p:grpSp>
        <p:nvGrpSpPr>
          <p:cNvPr id="14" name="Group 14"/>
          <p:cNvGrpSpPr/>
          <p:nvPr/>
        </p:nvGrpSpPr>
        <p:grpSpPr>
          <a:xfrm>
            <a:off x="12080795" y="3994376"/>
            <a:ext cx="2616094" cy="2146931"/>
            <a:chOff x="0" y="0"/>
            <a:chExt cx="3488125" cy="2862574"/>
          </a:xfrm>
        </p:grpSpPr>
        <p:sp>
          <p:nvSpPr>
            <p:cNvPr id="15" name="TextBox 15"/>
            <p:cNvSpPr txBox="1"/>
            <p:nvPr/>
          </p:nvSpPr>
          <p:spPr>
            <a:xfrm>
              <a:off x="0" y="-57150"/>
              <a:ext cx="3488125" cy="534670"/>
            </a:xfrm>
            <a:prstGeom prst="rect">
              <a:avLst/>
            </a:prstGeom>
          </p:spPr>
          <p:txBody>
            <a:bodyPr lIns="0" tIns="0" rIns="0" bIns="0" rtlCol="0" anchor="t">
              <a:spAutoFit/>
            </a:bodyPr>
            <a:lstStyle/>
            <a:p>
              <a:pPr marL="0" lvl="0" indent="0" algn="ctr">
                <a:lnSpc>
                  <a:spcPts val="3359"/>
                </a:lnSpc>
              </a:pPr>
              <a:r>
                <a:rPr lang="en-US" sz="2400" spc="48">
                  <a:solidFill>
                    <a:srgbClr val="14110F"/>
                  </a:solidFill>
                  <a:latin typeface="Roboto Bold"/>
                </a:rPr>
                <a:t>Meghana I.</a:t>
              </a:r>
            </a:p>
          </p:txBody>
        </p:sp>
        <p:sp>
          <p:nvSpPr>
            <p:cNvPr id="16" name="TextBox 16"/>
            <p:cNvSpPr txBox="1"/>
            <p:nvPr/>
          </p:nvSpPr>
          <p:spPr>
            <a:xfrm>
              <a:off x="0" y="523658"/>
              <a:ext cx="3488125" cy="2338917"/>
            </a:xfrm>
            <a:prstGeom prst="rect">
              <a:avLst/>
            </a:prstGeom>
          </p:spPr>
          <p:txBody>
            <a:bodyPr lIns="0" tIns="0" rIns="0" bIns="0" rtlCol="0" anchor="t">
              <a:spAutoFit/>
            </a:bodyPr>
            <a:lstStyle/>
            <a:p>
              <a:pPr>
                <a:lnSpc>
                  <a:spcPts val="2800"/>
                </a:lnSpc>
              </a:pPr>
              <a:r>
                <a:rPr lang="en-US" sz="2000" spc="40">
                  <a:solidFill>
                    <a:srgbClr val="14110F"/>
                  </a:solidFill>
                  <a:latin typeface="Roboto"/>
                </a:rPr>
                <a:t>Worked on</a:t>
              </a:r>
            </a:p>
            <a:p>
              <a:pPr marL="431800" lvl="1" indent="-215900">
                <a:lnSpc>
                  <a:spcPts val="2800"/>
                </a:lnSpc>
                <a:buFont typeface="Arial"/>
                <a:buChar char="•"/>
              </a:pPr>
              <a:r>
                <a:rPr lang="en-US" sz="2000" spc="40">
                  <a:solidFill>
                    <a:srgbClr val="14110F"/>
                  </a:solidFill>
                  <a:latin typeface="Roboto"/>
                </a:rPr>
                <a:t>Login</a:t>
              </a:r>
            </a:p>
            <a:p>
              <a:pPr marL="431800" lvl="1" indent="-215900">
                <a:lnSpc>
                  <a:spcPts val="2800"/>
                </a:lnSpc>
                <a:buFont typeface="Arial"/>
                <a:buChar char="•"/>
              </a:pPr>
              <a:r>
                <a:rPr lang="en-US" sz="2000" spc="40">
                  <a:solidFill>
                    <a:srgbClr val="14110F"/>
                  </a:solidFill>
                  <a:latin typeface="Roboto"/>
                </a:rPr>
                <a:t>Registration</a:t>
              </a:r>
            </a:p>
            <a:p>
              <a:pPr marL="431800" lvl="1" indent="-215900">
                <a:lnSpc>
                  <a:spcPts val="2800"/>
                </a:lnSpc>
                <a:buFont typeface="Arial"/>
                <a:buChar char="•"/>
              </a:pPr>
              <a:r>
                <a:rPr lang="en-US" sz="2000" spc="40">
                  <a:solidFill>
                    <a:srgbClr val="14110F"/>
                  </a:solidFill>
                  <a:latin typeface="Roboto"/>
                </a:rPr>
                <a:t>Login and Registration GUI</a:t>
              </a:r>
            </a:p>
          </p:txBody>
        </p:sp>
      </p:grpSp>
      <p:sp>
        <p:nvSpPr>
          <p:cNvPr id="17" name="TextBox 17"/>
          <p:cNvSpPr txBox="1"/>
          <p:nvPr/>
        </p:nvSpPr>
        <p:spPr>
          <a:xfrm>
            <a:off x="4482867" y="1877386"/>
            <a:ext cx="9322265" cy="1042670"/>
          </a:xfrm>
          <a:prstGeom prst="rect">
            <a:avLst/>
          </a:prstGeom>
        </p:spPr>
        <p:txBody>
          <a:bodyPr lIns="0" tIns="0" rIns="0" bIns="0" rtlCol="0" anchor="t">
            <a:spAutoFit/>
          </a:bodyPr>
          <a:lstStyle/>
          <a:p>
            <a:pPr marL="0" lvl="0" indent="0" algn="ctr">
              <a:lnSpc>
                <a:spcPts val="8320"/>
              </a:lnSpc>
              <a:spcBef>
                <a:spcPct val="0"/>
              </a:spcBef>
            </a:pPr>
            <a:r>
              <a:rPr lang="en-US" sz="6400" spc="-64">
                <a:solidFill>
                  <a:srgbClr val="14110F"/>
                </a:solidFill>
                <a:latin typeface="Roboto"/>
              </a:rPr>
              <a:t>Our Project Team</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1789467" y="4054792"/>
            <a:ext cx="6545705" cy="1817371"/>
            <a:chOff x="0" y="0"/>
            <a:chExt cx="8727607" cy="2423161"/>
          </a:xfrm>
        </p:grpSpPr>
        <p:sp>
          <p:nvSpPr>
            <p:cNvPr id="3" name="TextBox 3"/>
            <p:cNvSpPr txBox="1"/>
            <p:nvPr/>
          </p:nvSpPr>
          <p:spPr>
            <a:xfrm>
              <a:off x="0" y="1951356"/>
              <a:ext cx="8727607" cy="471805"/>
            </a:xfrm>
            <a:prstGeom prst="rect">
              <a:avLst/>
            </a:prstGeom>
          </p:spPr>
          <p:txBody>
            <a:bodyPr lIns="0" tIns="0" rIns="0" bIns="0" rtlCol="0" anchor="t">
              <a:spAutoFit/>
            </a:bodyPr>
            <a:lstStyle/>
            <a:p>
              <a:pPr marL="0" lvl="0" indent="0" algn="l">
                <a:lnSpc>
                  <a:spcPts val="2940"/>
                </a:lnSpc>
                <a:spcBef>
                  <a:spcPct val="0"/>
                </a:spcBef>
              </a:pPr>
              <a:endParaRPr/>
            </a:p>
          </p:txBody>
        </p:sp>
        <p:sp>
          <p:nvSpPr>
            <p:cNvPr id="4" name="TextBox 4"/>
            <p:cNvSpPr txBox="1"/>
            <p:nvPr/>
          </p:nvSpPr>
          <p:spPr>
            <a:xfrm>
              <a:off x="0" y="-76200"/>
              <a:ext cx="8727607" cy="1529080"/>
            </a:xfrm>
            <a:prstGeom prst="rect">
              <a:avLst/>
            </a:prstGeom>
          </p:spPr>
          <p:txBody>
            <a:bodyPr lIns="0" tIns="0" rIns="0" bIns="0" rtlCol="0" anchor="t">
              <a:spAutoFit/>
            </a:bodyPr>
            <a:lstStyle/>
            <a:p>
              <a:pPr marL="0" lvl="0" indent="0" algn="l">
                <a:lnSpc>
                  <a:spcPts val="9359"/>
                </a:lnSpc>
                <a:spcBef>
                  <a:spcPct val="0"/>
                </a:spcBef>
              </a:pPr>
              <a:r>
                <a:rPr lang="en-US" sz="7199" spc="-71">
                  <a:solidFill>
                    <a:srgbClr val="14110F"/>
                  </a:solidFill>
                  <a:latin typeface="Roboto Bold"/>
                </a:rPr>
                <a:t>Project Demo</a:t>
              </a:r>
            </a:p>
          </p:txBody>
        </p:sp>
      </p:grpSp>
      <p:sp>
        <p:nvSpPr>
          <p:cNvPr id="5" name="AutoShape 5"/>
          <p:cNvSpPr/>
          <p:nvPr/>
        </p:nvSpPr>
        <p:spPr>
          <a:xfrm>
            <a:off x="11957066" y="0"/>
            <a:ext cx="6330934" cy="10287000"/>
          </a:xfrm>
          <a:prstGeom prst="rect">
            <a:avLst/>
          </a:prstGeom>
          <a:solidFill>
            <a:srgbClr val="1754F1"/>
          </a:solidFill>
        </p:spPr>
      </p:sp>
      <p:grpSp>
        <p:nvGrpSpPr>
          <p:cNvPr id="6" name="Group 6"/>
          <p:cNvGrpSpPr>
            <a:grpSpLocks noChangeAspect="1"/>
          </p:cNvGrpSpPr>
          <p:nvPr/>
        </p:nvGrpSpPr>
        <p:grpSpPr>
          <a:xfrm>
            <a:off x="9029700" y="1028700"/>
            <a:ext cx="8229600" cy="8229600"/>
            <a:chOff x="0" y="0"/>
            <a:chExt cx="6350000" cy="6350000"/>
          </a:xfrm>
        </p:grpSpPr>
        <p:sp>
          <p:nvSpPr>
            <p:cNvPr id="7" name="Freeform 7"/>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2"/>
              <a:stretch>
                <a:fillRect l="-49842" b="-20"/>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343</Words>
  <Application>Microsoft Macintosh PowerPoint</Application>
  <PresentationFormat>Custom</PresentationFormat>
  <Paragraphs>62</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Roboto</vt:lpstr>
      <vt:lpstr>Roboto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Oriented Analysis and Design With Software Engineering Project</dc:title>
  <cp:lastModifiedBy>Afzal Mukhtar</cp:lastModifiedBy>
  <cp:revision>8</cp:revision>
  <dcterms:created xsi:type="dcterms:W3CDTF">2006-08-16T00:00:00Z</dcterms:created>
  <dcterms:modified xsi:type="dcterms:W3CDTF">2021-04-20T04:06:33Z</dcterms:modified>
  <dc:identifier>DAEcI3NMM9E</dc:identifier>
</cp:coreProperties>
</file>

<file path=docProps/thumbnail.jpeg>
</file>